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3" autoAdjust="0"/>
    <p:restoredTop sz="94624" autoAdjust="0"/>
  </p:normalViewPr>
  <p:slideViewPr>
    <p:cSldViewPr>
      <p:cViewPr>
        <p:scale>
          <a:sx n="75" d="100"/>
          <a:sy n="75" d="100"/>
        </p:scale>
        <p:origin x="-122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tangolo arrotondat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0" name="Sottotito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5957CA-72B7-480C-ABB6-2470359FDA70}" type="datetimeFigureOut">
              <a:rPr lang="it-IT" smtClean="0"/>
              <a:pPr/>
              <a:t>22/04/2016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87576-C315-4CF2-B8D5-4A3C09D424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5957CA-72B7-480C-ABB6-2470359FDA70}" type="datetimeFigureOut">
              <a:rPr lang="it-IT" smtClean="0"/>
              <a:pPr/>
              <a:t>22/04/2016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87576-C315-4CF2-B8D5-4A3C09D424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5957CA-72B7-480C-ABB6-2470359FDA70}" type="datetimeFigureOut">
              <a:rPr lang="it-IT" smtClean="0"/>
              <a:pPr/>
              <a:t>22/04/2016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87576-C315-4CF2-B8D5-4A3C09D424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5957CA-72B7-480C-ABB6-2470359FDA70}" type="datetimeFigureOut">
              <a:rPr lang="it-IT" smtClean="0"/>
              <a:pPr/>
              <a:t>22/04/2016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87576-C315-4CF2-B8D5-4A3C09D424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arrotondat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tangolo arrotondat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5957CA-72B7-480C-ABB6-2470359FDA70}" type="datetimeFigureOut">
              <a:rPr lang="it-IT" smtClean="0"/>
              <a:pPr/>
              <a:t>22/04/2016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87576-C315-4CF2-B8D5-4A3C09D424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5957CA-72B7-480C-ABB6-2470359FDA70}" type="datetimeFigureOut">
              <a:rPr lang="it-IT" smtClean="0"/>
              <a:pPr/>
              <a:t>22/04/2016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87576-C315-4CF2-B8D5-4A3C09D424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5957CA-72B7-480C-ABB6-2470359FDA70}" type="datetimeFigureOut">
              <a:rPr lang="it-IT" smtClean="0"/>
              <a:pPr/>
              <a:t>22/04/2016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87576-C315-4CF2-B8D5-4A3C09D424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5957CA-72B7-480C-ABB6-2470359FDA70}" type="datetimeFigureOut">
              <a:rPr lang="it-IT" smtClean="0"/>
              <a:pPr/>
              <a:t>22/04/2016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87576-C315-4CF2-B8D5-4A3C09D424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5957CA-72B7-480C-ABB6-2470359FDA70}" type="datetimeFigureOut">
              <a:rPr lang="it-IT" smtClean="0"/>
              <a:pPr/>
              <a:t>22/04/2016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87576-C315-4CF2-B8D5-4A3C09D424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5957CA-72B7-480C-ABB6-2470359FDA70}" type="datetimeFigureOut">
              <a:rPr lang="it-IT" smtClean="0"/>
              <a:pPr/>
              <a:t>22/04/2016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87576-C315-4CF2-B8D5-4A3C09D4243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otonda singolo angolo rettangol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5957CA-72B7-480C-ABB6-2470359FDA70}" type="datetimeFigureOut">
              <a:rPr lang="it-IT" smtClean="0"/>
              <a:pPr/>
              <a:t>22/04/2016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787576-C315-4CF2-B8D5-4A3C09D42431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tangolo arrotondat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Segnaposto tito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B5957CA-72B7-480C-ABB6-2470359FDA70}" type="datetimeFigureOut">
              <a:rPr lang="it-IT" smtClean="0"/>
              <a:pPr/>
              <a:t>22/04/2016</a:t>
            </a:fld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8787576-C315-4CF2-B8D5-4A3C09D4243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nacademy.org/math/integral-calculus/solid_revolution_topic/area-between-curves/v/area-between-curves" TargetMode="External"/><Relationship Id="rId7" Type="http://schemas.openxmlformats.org/officeDocument/2006/relationships/image" Target="../media/image10.png"/><Relationship Id="rId2" Type="http://schemas.openxmlformats.org/officeDocument/2006/relationships/hyperlink" Target="area%20between%20curves%20rules.doc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khanacademy.org/math/integral-calculus/solid_revolution_topic/area-between-curves/v/area-between-curves-with-multiple-boundaries" TargetMode="External"/><Relationship Id="rId5" Type="http://schemas.openxmlformats.org/officeDocument/2006/relationships/hyperlink" Target="activity8.htm" TargetMode="External"/><Relationship Id="rId4" Type="http://schemas.openxmlformats.org/officeDocument/2006/relationships/hyperlink" Target="transcript1.docx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nacademy.org/math/integral-calculus/solid_revolution_topic/disc-method/v/disk-method-around-x-axis" TargetMode="External"/><Relationship Id="rId7" Type="http://schemas.openxmlformats.org/officeDocument/2006/relationships/image" Target="../media/image14.gif"/><Relationship Id="rId2" Type="http://schemas.openxmlformats.org/officeDocument/2006/relationships/hyperlink" Target="Solids%20of%20revolution.docx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numericalintegration_PattiAlbertoBosca.xlsx" TargetMode="External"/><Relationship Id="rId2" Type="http://schemas.openxmlformats.org/officeDocument/2006/relationships/hyperlink" Target="Numerical%20integration_PattiAlberto.pptm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" TargetMode="External"/><Relationship Id="rId7" Type="http://schemas.openxmlformats.org/officeDocument/2006/relationships/hyperlink" Target="http://www.originlab.com/" TargetMode="External"/><Relationship Id="rId2" Type="http://schemas.openxmlformats.org/officeDocument/2006/relationships/hyperlink" Target="https://www.khanacademy.org/math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ntmath.com/" TargetMode="External"/><Relationship Id="rId5" Type="http://schemas.openxmlformats.org/officeDocument/2006/relationships/hyperlink" Target="https://my.zanichelli.it/" TargetMode="External"/><Relationship Id="rId4" Type="http://schemas.openxmlformats.org/officeDocument/2006/relationships/hyperlink" Target="https://www.mathsisfun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activity2.docx" TargetMode="External"/><Relationship Id="rId2" Type="http://schemas.openxmlformats.org/officeDocument/2006/relationships/hyperlink" Target="activity1.do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activity_4.mp3" TargetMode="External"/><Relationship Id="rId2" Type="http://schemas.openxmlformats.org/officeDocument/2006/relationships/hyperlink" Target="activity3.docx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activity4.ht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Activity5.docx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hyperlink" Target="Activity7.docx" TargetMode="External"/><Relationship Id="rId4" Type="http://schemas.openxmlformats.org/officeDocument/2006/relationships/hyperlink" Target="activity6.htm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Integral_symbol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Definite </a:t>
            </a:r>
            <a:r>
              <a:rPr lang="it-IT" dirty="0" err="1" smtClean="0"/>
              <a:t>Integrals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 smtClean="0"/>
              <a:t>I.I.S</a:t>
            </a:r>
            <a:r>
              <a:rPr lang="it-IT" dirty="0" err="1" smtClean="0"/>
              <a:t>.</a:t>
            </a:r>
            <a:r>
              <a:rPr lang="it-IT" dirty="0" smtClean="0"/>
              <a:t> </a:t>
            </a:r>
            <a:r>
              <a:rPr lang="it-IT" dirty="0" err="1" smtClean="0"/>
              <a:t>Pellati</a:t>
            </a:r>
            <a:r>
              <a:rPr lang="it-IT" dirty="0" smtClean="0"/>
              <a:t> Nizza </a:t>
            </a:r>
            <a:r>
              <a:rPr lang="it-IT" dirty="0" smtClean="0"/>
              <a:t>Monferrato</a:t>
            </a:r>
          </a:p>
          <a:p>
            <a:r>
              <a:rPr lang="it-IT" dirty="0" smtClean="0"/>
              <a:t>5   </a:t>
            </a:r>
            <a:r>
              <a:rPr lang="it-IT" dirty="0" err="1" smtClean="0"/>
              <a:t>Class</a:t>
            </a:r>
            <a:r>
              <a:rPr lang="it-IT" dirty="0" smtClean="0"/>
              <a:t> - CAT</a:t>
            </a:r>
          </a:p>
          <a:p>
            <a:r>
              <a:rPr lang="it-IT" dirty="0" err="1" smtClean="0"/>
              <a:t>a.s</a:t>
            </a:r>
            <a:r>
              <a:rPr lang="it-IT" dirty="0" err="1" smtClean="0"/>
              <a:t>.</a:t>
            </a:r>
            <a:r>
              <a:rPr lang="it-IT" dirty="0" smtClean="0"/>
              <a:t> </a:t>
            </a:r>
            <a:r>
              <a:rPr lang="it-IT" dirty="0" smtClean="0"/>
              <a:t>2015/2016</a:t>
            </a:r>
          </a:p>
          <a:p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6643702" y="3857628"/>
            <a:ext cx="357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 err="1" smtClean="0"/>
              <a:t>th</a:t>
            </a:r>
            <a:endParaRPr lang="it-IT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183880" cy="694370"/>
          </a:xfrm>
        </p:spPr>
        <p:txBody>
          <a:bodyPr>
            <a:normAutofit/>
          </a:bodyPr>
          <a:lstStyle/>
          <a:p>
            <a:r>
              <a:rPr lang="it-IT" sz="3200" dirty="0" smtClean="0"/>
              <a:t>5. </a:t>
            </a:r>
            <a:r>
              <a:rPr lang="it-IT" sz="3000" dirty="0" smtClean="0"/>
              <a:t>Area </a:t>
            </a:r>
            <a:r>
              <a:rPr lang="it-IT" sz="3000" dirty="0" err="1" smtClean="0"/>
              <a:t>between</a:t>
            </a:r>
            <a:r>
              <a:rPr lang="it-IT" sz="3000" dirty="0" smtClean="0"/>
              <a:t> </a:t>
            </a:r>
            <a:r>
              <a:rPr lang="it-IT" sz="3000" dirty="0" err="1" smtClean="0"/>
              <a:t>curves</a:t>
            </a:r>
            <a:endParaRPr lang="it-IT" sz="3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1357298"/>
            <a:ext cx="8183880" cy="450059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it-IT" sz="1600" dirty="0" smtClean="0"/>
              <a:t> </a:t>
            </a:r>
            <a:r>
              <a:rPr lang="it-IT" sz="1600" dirty="0" err="1" smtClean="0">
                <a:hlinkClick r:id="rId2" action="ppaction://hlinkfile"/>
              </a:rPr>
              <a:t>Rules</a:t>
            </a:r>
            <a:endParaRPr lang="it-IT" sz="1400" dirty="0" smtClean="0"/>
          </a:p>
          <a:p>
            <a:pPr>
              <a:lnSpc>
                <a:spcPct val="200000"/>
              </a:lnSpc>
            </a:pPr>
            <a:r>
              <a:rPr lang="it-IT" sz="1600" dirty="0" smtClean="0"/>
              <a:t> </a:t>
            </a:r>
            <a:r>
              <a:rPr lang="en-GB" sz="2400" baseline="-25000" dirty="0" smtClean="0"/>
              <a:t>Activity 8</a:t>
            </a:r>
            <a:r>
              <a:rPr lang="en-GB" sz="1800" baseline="-25000" dirty="0" smtClean="0"/>
              <a:t>.</a:t>
            </a:r>
          </a:p>
          <a:p>
            <a:pPr lvl="0">
              <a:lnSpc>
                <a:spcPct val="200000"/>
              </a:lnSpc>
              <a:buNone/>
            </a:pPr>
            <a:r>
              <a:rPr lang="en-GB" sz="1800" baseline="-25000" dirty="0" smtClean="0"/>
              <a:t>     </a:t>
            </a:r>
            <a:r>
              <a:rPr lang="en-GB" sz="2000" baseline="-25000" dirty="0" smtClean="0"/>
              <a:t>The following videos show how to calculate the area </a:t>
            </a:r>
          </a:p>
          <a:p>
            <a:pPr lvl="0">
              <a:lnSpc>
                <a:spcPct val="200000"/>
              </a:lnSpc>
              <a:buNone/>
            </a:pPr>
            <a:r>
              <a:rPr lang="en-GB" sz="2000" baseline="-25000" dirty="0" smtClean="0"/>
              <a:t>      between curves. Look at the videos. </a:t>
            </a:r>
          </a:p>
          <a:p>
            <a:pPr lvl="0">
              <a:lnSpc>
                <a:spcPct val="200000"/>
              </a:lnSpc>
              <a:buNone/>
            </a:pPr>
            <a:r>
              <a:rPr lang="en-GB" sz="2000" baseline="-25000" dirty="0" smtClean="0"/>
              <a:t>     Find the differences in the two videos below</a:t>
            </a:r>
          </a:p>
          <a:p>
            <a:pPr>
              <a:buNone/>
            </a:pPr>
            <a:endParaRPr lang="it-IT" sz="1600" dirty="0" smtClean="0"/>
          </a:p>
          <a:p>
            <a:pPr>
              <a:buNone/>
            </a:pPr>
            <a:r>
              <a:rPr lang="it-IT" sz="1600" dirty="0" smtClean="0"/>
              <a:t>	</a:t>
            </a:r>
            <a:r>
              <a:rPr lang="it-IT" sz="1600" dirty="0" smtClean="0">
                <a:hlinkClick r:id="rId3"/>
              </a:rPr>
              <a:t>video 1 (area </a:t>
            </a:r>
            <a:r>
              <a:rPr lang="it-IT" sz="1600" dirty="0" err="1" smtClean="0">
                <a:hlinkClick r:id="rId3"/>
              </a:rPr>
              <a:t>between</a:t>
            </a:r>
            <a:r>
              <a:rPr lang="it-IT" sz="1600" dirty="0" smtClean="0">
                <a:hlinkClick r:id="rId3"/>
              </a:rPr>
              <a:t> </a:t>
            </a:r>
            <a:r>
              <a:rPr lang="it-IT" sz="1600" dirty="0" err="1" smtClean="0">
                <a:hlinkClick r:id="rId3"/>
              </a:rPr>
              <a:t>curves</a:t>
            </a:r>
            <a:r>
              <a:rPr lang="it-IT" sz="1600" dirty="0" smtClean="0">
                <a:hlinkClick r:id="rId3"/>
              </a:rPr>
              <a:t>)</a:t>
            </a:r>
            <a:r>
              <a:rPr lang="it-IT" sz="1600" dirty="0" smtClean="0"/>
              <a:t>   </a:t>
            </a:r>
            <a:r>
              <a:rPr lang="it-IT" sz="1600" dirty="0" err="1" smtClean="0">
                <a:hlinkClick r:id="rId4" action="ppaction://hlinkfile"/>
              </a:rPr>
              <a:t>Transcript</a:t>
            </a:r>
            <a:r>
              <a:rPr lang="it-IT" sz="1600" dirty="0" smtClean="0"/>
              <a:t>  </a:t>
            </a:r>
          </a:p>
          <a:p>
            <a:pPr>
              <a:buNone/>
            </a:pPr>
            <a:r>
              <a:rPr lang="it-IT" sz="1600" dirty="0" smtClean="0"/>
              <a:t>                                                   </a:t>
            </a:r>
            <a:r>
              <a:rPr lang="it-IT" sz="1600" dirty="0" smtClean="0">
                <a:hlinkClick r:id="rId5" action="ppaction://hlinkfile"/>
              </a:rPr>
              <a:t>Quiz</a:t>
            </a:r>
            <a:endParaRPr lang="it-IT" sz="1600" dirty="0" smtClean="0"/>
          </a:p>
          <a:p>
            <a:pPr>
              <a:buNone/>
            </a:pPr>
            <a:r>
              <a:rPr lang="it-IT" sz="1600" dirty="0" smtClean="0"/>
              <a:t>    </a:t>
            </a:r>
            <a:r>
              <a:rPr lang="it-IT" sz="1600" dirty="0" smtClean="0">
                <a:hlinkClick r:id="rId6"/>
              </a:rPr>
              <a:t>video 2 (area </a:t>
            </a:r>
            <a:r>
              <a:rPr lang="it-IT" sz="1600" dirty="0" err="1" smtClean="0">
                <a:hlinkClick r:id="rId6"/>
              </a:rPr>
              <a:t>with</a:t>
            </a:r>
            <a:r>
              <a:rPr lang="it-IT" sz="1600" dirty="0" smtClean="0">
                <a:hlinkClick r:id="rId6"/>
              </a:rPr>
              <a:t> multiple </a:t>
            </a:r>
            <a:r>
              <a:rPr lang="it-IT" sz="1600" dirty="0" err="1" smtClean="0">
                <a:hlinkClick r:id="rId6"/>
              </a:rPr>
              <a:t>boundaries</a:t>
            </a:r>
            <a:r>
              <a:rPr lang="it-IT" sz="1600" dirty="0" smtClean="0">
                <a:hlinkClick r:id="rId6"/>
              </a:rPr>
              <a:t>)</a:t>
            </a:r>
            <a:r>
              <a:rPr lang="it-IT" sz="1600" dirty="0" smtClean="0"/>
              <a:t> </a:t>
            </a:r>
          </a:p>
          <a:p>
            <a:pPr>
              <a:buNone/>
            </a:pPr>
            <a:r>
              <a:rPr lang="it-IT" sz="1600" dirty="0" smtClean="0"/>
              <a:t>    </a:t>
            </a:r>
            <a:r>
              <a:rPr lang="it-IT" sz="1400" dirty="0" smtClean="0"/>
              <a:t>Task: create a </a:t>
            </a:r>
            <a:r>
              <a:rPr lang="it-IT" sz="1400" dirty="0" err="1" smtClean="0"/>
              <a:t>Transcript</a:t>
            </a:r>
            <a:r>
              <a:rPr lang="it-IT" sz="1400" dirty="0" smtClean="0"/>
              <a:t> </a:t>
            </a:r>
            <a:r>
              <a:rPr lang="it-IT" sz="1400" dirty="0" err="1" smtClean="0"/>
              <a:t>of</a:t>
            </a:r>
            <a:r>
              <a:rPr lang="it-IT" sz="1400" dirty="0" smtClean="0"/>
              <a:t> video 2</a:t>
            </a:r>
          </a:p>
          <a:p>
            <a:pPr>
              <a:buNone/>
            </a:pPr>
            <a:endParaRPr lang="it-IT" sz="1600" dirty="0" smtClean="0"/>
          </a:p>
          <a:p>
            <a:pPr>
              <a:buNone/>
            </a:pPr>
            <a:endParaRPr lang="it-IT" sz="1600" dirty="0" smtClean="0"/>
          </a:p>
          <a:p>
            <a:pPr>
              <a:buNone/>
            </a:pPr>
            <a:endParaRPr lang="it-IT" sz="1600" dirty="0" smtClean="0"/>
          </a:p>
          <a:p>
            <a:pPr>
              <a:buNone/>
            </a:pPr>
            <a:endParaRPr lang="it-IT" sz="1600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643570" y="1714488"/>
            <a:ext cx="2880000" cy="3697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183880" cy="677214"/>
          </a:xfrm>
        </p:spPr>
        <p:txBody>
          <a:bodyPr>
            <a:normAutofit/>
          </a:bodyPr>
          <a:lstStyle/>
          <a:p>
            <a:r>
              <a:rPr lang="it-IT" sz="3200" dirty="0" smtClean="0"/>
              <a:t>6. </a:t>
            </a:r>
            <a:r>
              <a:rPr lang="it-IT" sz="3200" dirty="0" err="1" smtClean="0"/>
              <a:t>Solids</a:t>
            </a:r>
            <a:r>
              <a:rPr lang="it-IT" sz="3200" dirty="0" smtClean="0"/>
              <a:t> </a:t>
            </a:r>
            <a:r>
              <a:rPr lang="it-IT" sz="3200" dirty="0" err="1" smtClean="0"/>
              <a:t>of</a:t>
            </a:r>
            <a:r>
              <a:rPr lang="it-IT" sz="3200" dirty="0" smtClean="0"/>
              <a:t> </a:t>
            </a:r>
            <a:r>
              <a:rPr lang="it-IT" sz="3200" dirty="0" err="1" smtClean="0"/>
              <a:t>revolution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0034" y="2714620"/>
            <a:ext cx="8183880" cy="3357586"/>
          </a:xfrm>
        </p:spPr>
        <p:txBody>
          <a:bodyPr>
            <a:normAutofit/>
          </a:bodyPr>
          <a:lstStyle/>
          <a:p>
            <a:r>
              <a:rPr lang="it-IT" sz="1600" dirty="0" err="1" smtClean="0">
                <a:hlinkClick r:id="rId2" action="ppaction://hlinkfile"/>
              </a:rPr>
              <a:t>Definition</a:t>
            </a:r>
            <a:r>
              <a:rPr lang="it-IT" sz="1600" dirty="0" smtClean="0">
                <a:hlinkClick r:id="rId2" action="ppaction://hlinkfile"/>
              </a:rPr>
              <a:t> and </a:t>
            </a:r>
            <a:r>
              <a:rPr lang="it-IT" sz="1600" dirty="0" err="1" smtClean="0">
                <a:hlinkClick r:id="rId2" action="ppaction://hlinkfile"/>
              </a:rPr>
              <a:t>how</a:t>
            </a:r>
            <a:r>
              <a:rPr lang="it-IT" sz="1600" dirty="0" smtClean="0">
                <a:hlinkClick r:id="rId2" action="ppaction://hlinkfile"/>
              </a:rPr>
              <a:t> </a:t>
            </a:r>
            <a:r>
              <a:rPr lang="it-IT" sz="1600" dirty="0" err="1" smtClean="0">
                <a:hlinkClick r:id="rId2" action="ppaction://hlinkfile"/>
              </a:rPr>
              <a:t>to</a:t>
            </a:r>
            <a:r>
              <a:rPr lang="it-IT" sz="1600" dirty="0" smtClean="0">
                <a:hlinkClick r:id="rId2" action="ppaction://hlinkfile"/>
              </a:rPr>
              <a:t> </a:t>
            </a:r>
            <a:r>
              <a:rPr lang="it-IT" sz="1600" dirty="0" err="1" smtClean="0">
                <a:hlinkClick r:id="rId2" action="ppaction://hlinkfile"/>
              </a:rPr>
              <a:t>calculate</a:t>
            </a:r>
            <a:r>
              <a:rPr lang="it-IT" sz="1600" dirty="0" smtClean="0">
                <a:hlinkClick r:id="rId2" action="ppaction://hlinkfile"/>
              </a:rPr>
              <a:t> the volume</a:t>
            </a:r>
            <a:endParaRPr lang="it-IT" sz="1600" dirty="0" smtClean="0"/>
          </a:p>
          <a:p>
            <a:pPr>
              <a:buNone/>
            </a:pPr>
            <a:endParaRPr lang="it-IT" sz="1600" dirty="0" smtClean="0"/>
          </a:p>
          <a:p>
            <a:r>
              <a:rPr lang="it-IT" sz="1600" dirty="0" smtClean="0"/>
              <a:t>Look at </a:t>
            </a:r>
            <a:r>
              <a:rPr lang="it-IT" sz="1600" dirty="0" smtClean="0">
                <a:hlinkClick r:id="rId3"/>
              </a:rPr>
              <a:t>video 3</a:t>
            </a:r>
            <a:r>
              <a:rPr lang="it-IT" sz="1600" dirty="0" smtClean="0"/>
              <a:t>    </a:t>
            </a:r>
          </a:p>
          <a:p>
            <a:pPr>
              <a:buNone/>
            </a:pPr>
            <a:endParaRPr lang="it-IT" sz="1600" dirty="0" smtClean="0"/>
          </a:p>
          <a:p>
            <a:pPr>
              <a:buNone/>
            </a:pPr>
            <a:r>
              <a:rPr lang="it-IT" sz="1600" dirty="0" smtClean="0"/>
              <a:t>    1.   create a </a:t>
            </a:r>
            <a:r>
              <a:rPr lang="it-IT" sz="1600" dirty="0" err="1" smtClean="0"/>
              <a:t>transcript</a:t>
            </a:r>
            <a:r>
              <a:rPr lang="it-IT" sz="1600" dirty="0" smtClean="0"/>
              <a:t> </a:t>
            </a:r>
            <a:r>
              <a:rPr lang="it-IT" sz="1600" dirty="0" err="1" smtClean="0"/>
              <a:t>of</a:t>
            </a:r>
            <a:r>
              <a:rPr lang="it-IT" sz="1600" dirty="0" smtClean="0"/>
              <a:t> the video</a:t>
            </a:r>
          </a:p>
          <a:p>
            <a:pPr>
              <a:buNone/>
            </a:pPr>
            <a:endParaRPr lang="it-IT" sz="1600" dirty="0" smtClean="0"/>
          </a:p>
          <a:p>
            <a:pPr>
              <a:lnSpc>
                <a:spcPct val="150000"/>
              </a:lnSpc>
              <a:buNone/>
            </a:pPr>
            <a:r>
              <a:rPr lang="it-IT" sz="1600" dirty="0" smtClean="0"/>
              <a:t>    2.   </a:t>
            </a:r>
            <a:r>
              <a:rPr lang="it-IT" sz="1600" dirty="0" err="1" smtClean="0"/>
              <a:t>calculate</a:t>
            </a:r>
            <a:r>
              <a:rPr lang="it-IT" sz="1600" dirty="0" smtClean="0"/>
              <a:t> the volume </a:t>
            </a:r>
            <a:r>
              <a:rPr lang="it-IT" sz="1600" dirty="0" err="1" smtClean="0"/>
              <a:t>of</a:t>
            </a:r>
            <a:r>
              <a:rPr lang="it-IT" sz="1600" dirty="0" smtClean="0"/>
              <a:t> the </a:t>
            </a:r>
            <a:r>
              <a:rPr lang="it-IT" sz="1600" dirty="0" err="1" smtClean="0"/>
              <a:t>solid</a:t>
            </a:r>
            <a:r>
              <a:rPr lang="it-IT" sz="1600" dirty="0" smtClean="0"/>
              <a:t> </a:t>
            </a:r>
            <a:r>
              <a:rPr lang="it-IT" sz="1600" dirty="0" err="1" smtClean="0"/>
              <a:t>obtained</a:t>
            </a:r>
            <a:r>
              <a:rPr lang="it-IT" sz="1600" dirty="0" smtClean="0"/>
              <a:t> </a:t>
            </a:r>
            <a:r>
              <a:rPr lang="it-IT" sz="1600" dirty="0" err="1" smtClean="0"/>
              <a:t>by</a:t>
            </a:r>
            <a:r>
              <a:rPr lang="it-IT" sz="1600" dirty="0" smtClean="0"/>
              <a:t> </a:t>
            </a:r>
            <a:r>
              <a:rPr lang="it-IT" sz="1600" dirty="0" err="1" smtClean="0"/>
              <a:t>rotating</a:t>
            </a:r>
            <a:r>
              <a:rPr lang="it-IT" sz="1600" dirty="0" smtClean="0"/>
              <a:t>  the </a:t>
            </a:r>
            <a:r>
              <a:rPr lang="it-IT" sz="1600" dirty="0" err="1" smtClean="0"/>
              <a:t>section</a:t>
            </a:r>
            <a:r>
              <a:rPr lang="it-IT" sz="1600" dirty="0" smtClean="0"/>
              <a:t> </a:t>
            </a:r>
            <a:r>
              <a:rPr lang="it-IT" sz="1600" dirty="0" err="1" smtClean="0"/>
              <a:t>delimited</a:t>
            </a:r>
            <a:r>
              <a:rPr lang="it-IT" sz="1600" dirty="0" smtClean="0"/>
              <a:t> </a:t>
            </a:r>
            <a:r>
              <a:rPr lang="it-IT" sz="1600" dirty="0" err="1" smtClean="0"/>
              <a:t>by</a:t>
            </a:r>
            <a:r>
              <a:rPr lang="it-IT" sz="1600" dirty="0" smtClean="0"/>
              <a:t> the  </a:t>
            </a:r>
            <a:r>
              <a:rPr lang="it-IT" sz="1600" dirty="0" err="1" smtClean="0"/>
              <a:t>function</a:t>
            </a:r>
            <a:r>
              <a:rPr lang="it-IT" sz="1600" dirty="0" smtClean="0"/>
              <a:t>                  in the </a:t>
            </a:r>
            <a:r>
              <a:rPr lang="it-IT" sz="1600" dirty="0" err="1" smtClean="0"/>
              <a:t>interval</a:t>
            </a:r>
            <a:r>
              <a:rPr lang="it-IT" sz="1600" dirty="0" smtClean="0"/>
              <a:t>            </a:t>
            </a:r>
            <a:r>
              <a:rPr lang="it-IT" sz="1600" dirty="0" err="1" smtClean="0"/>
              <a:t>around</a:t>
            </a:r>
            <a:r>
              <a:rPr lang="it-IT" sz="1600" dirty="0" smtClean="0"/>
              <a:t> the </a:t>
            </a:r>
            <a:r>
              <a:rPr lang="it-IT" sz="1600" dirty="0" err="1" smtClean="0"/>
              <a:t>x-axis</a:t>
            </a:r>
            <a:r>
              <a:rPr lang="it-IT" sz="1600" dirty="0" smtClean="0"/>
              <a:t>. </a:t>
            </a:r>
          </a:p>
          <a:p>
            <a:endParaRPr lang="it-IT" sz="1600" dirty="0" smtClean="0"/>
          </a:p>
          <a:p>
            <a:endParaRPr lang="it-IT" sz="16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4929198"/>
            <a:ext cx="1066800" cy="314325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4929198"/>
            <a:ext cx="685800" cy="304800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8" name="Picture 10" descr="Risultati immagini per solidi di rotazione integrali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71736" y="1285860"/>
            <a:ext cx="2152650" cy="1352550"/>
          </a:xfrm>
          <a:prstGeom prst="rect">
            <a:avLst/>
          </a:prstGeom>
          <a:noFill/>
        </p:spPr>
      </p:pic>
      <p:pic>
        <p:nvPicPr>
          <p:cNvPr id="2064" name="Picture 16" descr="http://intmstat.com/blog/2012/01/vol-solid-revolution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857884" y="1428736"/>
            <a:ext cx="2664000" cy="29704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183880" cy="677214"/>
          </a:xfrm>
        </p:spPr>
        <p:txBody>
          <a:bodyPr>
            <a:normAutofit/>
          </a:bodyPr>
          <a:lstStyle/>
          <a:p>
            <a:r>
              <a:rPr lang="it-IT" sz="3200" dirty="0" smtClean="0"/>
              <a:t>7. </a:t>
            </a:r>
            <a:r>
              <a:rPr lang="it-IT" sz="3200" dirty="0" err="1" smtClean="0"/>
              <a:t>Numerical</a:t>
            </a:r>
            <a:r>
              <a:rPr lang="it-IT" sz="3200" dirty="0" smtClean="0"/>
              <a:t> </a:t>
            </a:r>
            <a:r>
              <a:rPr lang="it-IT" sz="3200" dirty="0" err="1" smtClean="0"/>
              <a:t>Integration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28662" y="1500174"/>
            <a:ext cx="7186634" cy="435771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Not all functions admit an </a:t>
            </a:r>
            <a:r>
              <a:rPr lang="en-US" sz="2000" dirty="0" err="1" smtClean="0"/>
              <a:t>antiderivative</a:t>
            </a:r>
            <a:r>
              <a:rPr lang="en-US" sz="2000" dirty="0" smtClean="0"/>
              <a:t> in an explicit form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The </a:t>
            </a:r>
            <a:r>
              <a:rPr lang="en-US" sz="2000" dirty="0" err="1" smtClean="0"/>
              <a:t>antiderivative</a:t>
            </a:r>
            <a:r>
              <a:rPr lang="en-US" sz="2000" dirty="0" smtClean="0"/>
              <a:t> of a function can be hard to calculate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The function is given only in a set of points</a:t>
            </a:r>
          </a:p>
          <a:p>
            <a:pPr>
              <a:lnSpc>
                <a:spcPct val="150000"/>
              </a:lnSpc>
              <a:buNone/>
            </a:pPr>
            <a:endParaRPr lang="en-US" sz="2000" dirty="0" smtClean="0"/>
          </a:p>
          <a:p>
            <a:pPr algn="just">
              <a:lnSpc>
                <a:spcPct val="150000"/>
              </a:lnSpc>
              <a:buNone/>
            </a:pPr>
            <a:r>
              <a:rPr lang="en-US" sz="2100" b="1" dirty="0" smtClean="0"/>
              <a:t>For these reasons it is necessary to introduce another process to integrate: the Numerical Integration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100" b="1" dirty="0" smtClean="0"/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/>
              <a:t>What is Numerical Integration?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/>
              <a:t>How many methods does it incorporate?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/>
              <a:t>What are these methods?</a:t>
            </a:r>
          </a:p>
          <a:p>
            <a:pPr>
              <a:buNone/>
            </a:pP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70350"/>
          </a:xfrm>
        </p:spPr>
        <p:txBody>
          <a:bodyPr>
            <a:normAutofit/>
          </a:bodyPr>
          <a:lstStyle/>
          <a:p>
            <a:endParaRPr lang="it-IT" b="1" dirty="0" smtClean="0">
              <a:solidFill>
                <a:srgbClr val="0070C0"/>
              </a:solidFill>
            </a:endParaRPr>
          </a:p>
          <a:p>
            <a:r>
              <a:rPr lang="it-IT" b="1" dirty="0" err="1" smtClean="0">
                <a:solidFill>
                  <a:srgbClr val="0070C0"/>
                </a:solidFill>
              </a:rPr>
              <a:t>Final</a:t>
            </a:r>
            <a:r>
              <a:rPr lang="it-IT" b="1" dirty="0" smtClean="0">
                <a:solidFill>
                  <a:srgbClr val="0070C0"/>
                </a:solidFill>
              </a:rPr>
              <a:t> Task</a:t>
            </a:r>
            <a:r>
              <a:rPr lang="it-IT" dirty="0" smtClean="0"/>
              <a:t>: </a:t>
            </a:r>
          </a:p>
          <a:p>
            <a:pPr algn="just">
              <a:lnSpc>
                <a:spcPct val="150000"/>
              </a:lnSpc>
              <a:buNone/>
            </a:pPr>
            <a:r>
              <a:rPr lang="it-IT" dirty="0" smtClean="0"/>
              <a:t>	</a:t>
            </a:r>
            <a:r>
              <a:rPr lang="it-IT" sz="2000" dirty="0" smtClean="0"/>
              <a:t>Create a </a:t>
            </a:r>
            <a:r>
              <a:rPr lang="it-IT" sz="2000" dirty="0" err="1" smtClean="0"/>
              <a:t>presentation</a:t>
            </a:r>
            <a:r>
              <a:rPr lang="it-IT" sz="2000" dirty="0" smtClean="0"/>
              <a:t> </a:t>
            </a:r>
            <a:r>
              <a:rPr lang="it-IT" sz="2000" dirty="0" err="1" smtClean="0"/>
              <a:t>to</a:t>
            </a:r>
            <a:r>
              <a:rPr lang="it-IT" sz="2000" dirty="0" smtClean="0"/>
              <a:t> show </a:t>
            </a:r>
            <a:r>
              <a:rPr lang="it-IT" sz="2000" dirty="0" err="1" smtClean="0"/>
              <a:t>your</a:t>
            </a:r>
            <a:r>
              <a:rPr lang="it-IT" sz="2000" dirty="0" smtClean="0"/>
              <a:t> </a:t>
            </a:r>
            <a:r>
              <a:rPr lang="it-IT" sz="2000" dirty="0" err="1" smtClean="0"/>
              <a:t>research</a:t>
            </a:r>
            <a:r>
              <a:rPr lang="it-IT" sz="2000" dirty="0" smtClean="0"/>
              <a:t> work and  </a:t>
            </a:r>
            <a:r>
              <a:rPr lang="it-IT" sz="2000" dirty="0" err="1" smtClean="0"/>
              <a:t>implement</a:t>
            </a:r>
            <a:r>
              <a:rPr lang="it-IT" sz="2000" dirty="0" smtClean="0"/>
              <a:t> a computer </a:t>
            </a:r>
            <a:r>
              <a:rPr lang="it-IT" sz="2000" dirty="0" err="1" smtClean="0"/>
              <a:t>program</a:t>
            </a:r>
            <a:r>
              <a:rPr lang="it-IT" sz="2000" dirty="0" smtClean="0"/>
              <a:t> </a:t>
            </a:r>
            <a:r>
              <a:rPr lang="it-IT" sz="2000" dirty="0" err="1" smtClean="0"/>
              <a:t>by</a:t>
            </a:r>
            <a:r>
              <a:rPr lang="it-IT" sz="2000" dirty="0" smtClean="0"/>
              <a:t> Excel, or </a:t>
            </a:r>
            <a:r>
              <a:rPr lang="it-IT" sz="2000" dirty="0" err="1" smtClean="0"/>
              <a:t>similar</a:t>
            </a:r>
            <a:r>
              <a:rPr lang="it-IT" sz="2000" dirty="0" smtClean="0"/>
              <a:t> </a:t>
            </a:r>
            <a:r>
              <a:rPr lang="it-IT" sz="2000" dirty="0" err="1" smtClean="0"/>
              <a:t>tools</a:t>
            </a:r>
            <a:r>
              <a:rPr lang="it-IT" sz="2000" dirty="0" smtClean="0"/>
              <a:t>, </a:t>
            </a:r>
            <a:r>
              <a:rPr lang="it-IT" sz="2000" dirty="0" err="1" smtClean="0"/>
              <a:t>to</a:t>
            </a:r>
            <a:r>
              <a:rPr lang="it-IT" sz="2000" dirty="0" smtClean="0"/>
              <a:t> </a:t>
            </a:r>
            <a:r>
              <a:rPr lang="it-IT" sz="2000" dirty="0" err="1" smtClean="0"/>
              <a:t>use</a:t>
            </a:r>
            <a:r>
              <a:rPr lang="it-IT" sz="2000" dirty="0" smtClean="0"/>
              <a:t> </a:t>
            </a:r>
            <a:r>
              <a:rPr lang="it-IT" sz="2000" dirty="0" err="1" smtClean="0"/>
              <a:t>one</a:t>
            </a:r>
            <a:r>
              <a:rPr lang="it-IT" sz="2000" dirty="0" smtClean="0"/>
              <a:t> </a:t>
            </a:r>
            <a:r>
              <a:rPr lang="it-IT" sz="2000" dirty="0" err="1" smtClean="0"/>
              <a:t>of</a:t>
            </a:r>
            <a:r>
              <a:rPr lang="it-IT" sz="2000" dirty="0" smtClean="0"/>
              <a:t> </a:t>
            </a:r>
            <a:r>
              <a:rPr lang="it-IT" sz="2000" dirty="0" err="1" smtClean="0"/>
              <a:t>these</a:t>
            </a:r>
            <a:r>
              <a:rPr lang="it-IT" sz="2000" dirty="0" smtClean="0"/>
              <a:t> </a:t>
            </a:r>
            <a:r>
              <a:rPr lang="it-IT" sz="2000" dirty="0" err="1" smtClean="0"/>
              <a:t>methods</a:t>
            </a:r>
            <a:r>
              <a:rPr lang="it-IT" sz="2000" dirty="0" smtClean="0"/>
              <a:t> </a:t>
            </a:r>
            <a:r>
              <a:rPr lang="it-IT" sz="2000" dirty="0" err="1" smtClean="0"/>
              <a:t>to</a:t>
            </a:r>
            <a:r>
              <a:rPr lang="it-IT" sz="2000" dirty="0" smtClean="0"/>
              <a:t> </a:t>
            </a:r>
            <a:r>
              <a:rPr lang="it-IT" sz="2000" dirty="0" err="1" smtClean="0"/>
              <a:t>calculate</a:t>
            </a:r>
            <a:r>
              <a:rPr lang="it-IT" sz="2000" dirty="0" smtClean="0"/>
              <a:t> a </a:t>
            </a:r>
            <a:r>
              <a:rPr lang="it-IT" sz="2000" dirty="0" err="1" smtClean="0"/>
              <a:t>numerical</a:t>
            </a:r>
            <a:r>
              <a:rPr lang="it-IT" sz="2000" dirty="0" smtClean="0"/>
              <a:t> </a:t>
            </a:r>
            <a:r>
              <a:rPr lang="it-IT" sz="2000" dirty="0" err="1" smtClean="0"/>
              <a:t>integral</a:t>
            </a:r>
            <a:endParaRPr lang="it-IT" sz="2000" dirty="0" smtClean="0"/>
          </a:p>
          <a:p>
            <a:pPr>
              <a:buNone/>
            </a:pPr>
            <a:endParaRPr lang="it-IT" sz="2000" dirty="0" smtClean="0"/>
          </a:p>
          <a:p>
            <a:pPr>
              <a:buNone/>
            </a:pPr>
            <a:endParaRPr lang="it-IT" sz="2000" dirty="0" smtClean="0"/>
          </a:p>
          <a:p>
            <a:pPr>
              <a:lnSpc>
                <a:spcPct val="150000"/>
              </a:lnSpc>
            </a:pPr>
            <a:r>
              <a:rPr lang="it-IT" sz="2000" dirty="0" err="1" smtClean="0"/>
              <a:t>attached</a:t>
            </a:r>
            <a:r>
              <a:rPr lang="it-IT" sz="2000" dirty="0" smtClean="0"/>
              <a:t> </a:t>
            </a:r>
            <a:r>
              <a:rPr lang="it-IT" sz="2000" dirty="0" err="1" smtClean="0"/>
              <a:t>below</a:t>
            </a:r>
            <a:r>
              <a:rPr lang="it-IT" sz="2000" dirty="0" smtClean="0"/>
              <a:t> </a:t>
            </a:r>
            <a:r>
              <a:rPr lang="it-IT" sz="2000" dirty="0" err="1" smtClean="0"/>
              <a:t>is</a:t>
            </a:r>
            <a:r>
              <a:rPr lang="it-IT" sz="2000" dirty="0" smtClean="0"/>
              <a:t> </a:t>
            </a:r>
            <a:r>
              <a:rPr lang="it-IT" sz="2000" dirty="0" err="1" smtClean="0"/>
              <a:t>an</a:t>
            </a:r>
            <a:r>
              <a:rPr lang="it-IT" sz="2000" dirty="0" smtClean="0"/>
              <a:t> </a:t>
            </a:r>
            <a:r>
              <a:rPr lang="it-IT" sz="2000" dirty="0" err="1" smtClean="0"/>
              <a:t>example</a:t>
            </a:r>
            <a:r>
              <a:rPr lang="it-IT" sz="2000" dirty="0" smtClean="0"/>
              <a:t> </a:t>
            </a:r>
            <a:r>
              <a:rPr lang="it-IT" sz="2000" dirty="0" err="1" smtClean="0"/>
              <a:t>of</a:t>
            </a:r>
            <a:r>
              <a:rPr lang="it-IT" sz="2000" dirty="0" smtClean="0"/>
              <a:t> </a:t>
            </a:r>
            <a:r>
              <a:rPr lang="it-IT" sz="2000" dirty="0" err="1" smtClean="0"/>
              <a:t>teamwork</a:t>
            </a:r>
            <a:r>
              <a:rPr lang="it-IT" sz="2000" dirty="0" smtClean="0"/>
              <a:t> </a:t>
            </a:r>
            <a:r>
              <a:rPr lang="it-IT" sz="2000" dirty="0" err="1" smtClean="0"/>
              <a:t>carried</a:t>
            </a:r>
            <a:r>
              <a:rPr lang="it-IT" sz="2000" dirty="0" smtClean="0"/>
              <a:t> out </a:t>
            </a:r>
            <a:r>
              <a:rPr lang="it-IT" sz="2000" dirty="0" err="1" smtClean="0"/>
              <a:t>by</a:t>
            </a:r>
            <a:r>
              <a:rPr lang="it-IT" sz="2000" dirty="0" smtClean="0"/>
              <a:t> </a:t>
            </a:r>
            <a:r>
              <a:rPr lang="it-IT" sz="2000" dirty="0" err="1" smtClean="0"/>
              <a:t>my</a:t>
            </a:r>
            <a:r>
              <a:rPr lang="it-IT" sz="2000" dirty="0" smtClean="0"/>
              <a:t> </a:t>
            </a:r>
            <a:r>
              <a:rPr lang="it-IT" sz="2000" dirty="0" err="1" smtClean="0"/>
              <a:t>students</a:t>
            </a:r>
            <a:r>
              <a:rPr lang="it-IT" sz="2000" dirty="0" smtClean="0"/>
              <a:t>: </a:t>
            </a:r>
            <a:r>
              <a:rPr lang="it-IT" sz="2000" dirty="0" err="1" smtClean="0">
                <a:hlinkClick r:id="rId2" action="ppaction://hlinkpres?slideindex=1&amp;slidetitle="/>
              </a:rPr>
              <a:t>presentation</a:t>
            </a:r>
            <a:r>
              <a:rPr lang="it-IT" sz="2000" dirty="0" smtClean="0"/>
              <a:t> and </a:t>
            </a:r>
            <a:r>
              <a:rPr lang="it-IT" sz="2000" dirty="0" err="1" smtClean="0">
                <a:hlinkClick r:id="rId3" action="ppaction://hlinkfile"/>
              </a:rPr>
              <a:t>computer-program</a:t>
            </a:r>
            <a:endParaRPr lang="it-IT" sz="2000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183880" cy="677214"/>
          </a:xfrm>
        </p:spPr>
        <p:txBody>
          <a:bodyPr>
            <a:normAutofit/>
          </a:bodyPr>
          <a:lstStyle/>
          <a:p>
            <a:pPr algn="ctr"/>
            <a:r>
              <a:rPr lang="it-IT" sz="3200" dirty="0" err="1" smtClean="0"/>
              <a:t>Sitography</a:t>
            </a:r>
            <a:r>
              <a:rPr lang="it-IT" sz="3200" dirty="0" smtClean="0"/>
              <a:t> and </a:t>
            </a:r>
            <a:r>
              <a:rPr lang="it-IT" sz="3200" dirty="0" err="1" smtClean="0"/>
              <a:t>bibliography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1643050"/>
            <a:ext cx="8183880" cy="400052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it-IT" sz="1600" dirty="0" smtClean="0">
                <a:hlinkClick r:id="rId2"/>
              </a:rPr>
              <a:t>https://www.</a:t>
            </a:r>
            <a:r>
              <a:rPr lang="it-IT" sz="1600" b="1" dirty="0" smtClean="0">
                <a:hlinkClick r:id="rId2"/>
              </a:rPr>
              <a:t>khanacademy</a:t>
            </a:r>
            <a:r>
              <a:rPr lang="it-IT" sz="1600" dirty="0" smtClean="0">
                <a:hlinkClick r:id="rId2"/>
              </a:rPr>
              <a:t>.org/</a:t>
            </a:r>
            <a:r>
              <a:rPr lang="it-IT" sz="1600" b="1" dirty="0" smtClean="0">
                <a:hlinkClick r:id="rId2"/>
              </a:rPr>
              <a:t>math</a:t>
            </a:r>
            <a:endParaRPr lang="it-IT" sz="1600" b="1" dirty="0" smtClean="0"/>
          </a:p>
          <a:p>
            <a:pPr>
              <a:lnSpc>
                <a:spcPct val="150000"/>
              </a:lnSpc>
            </a:pPr>
            <a:r>
              <a:rPr lang="it-IT" sz="1600" dirty="0" smtClean="0">
                <a:hlinkClick r:id="rId3"/>
              </a:rPr>
              <a:t>https://en.</a:t>
            </a:r>
            <a:r>
              <a:rPr lang="it-IT" sz="1600" b="1" dirty="0" smtClean="0">
                <a:hlinkClick r:id="rId3"/>
              </a:rPr>
              <a:t>wikipedia</a:t>
            </a:r>
            <a:r>
              <a:rPr lang="it-IT" sz="1600" dirty="0" smtClean="0">
                <a:hlinkClick r:id="rId3"/>
              </a:rPr>
              <a:t>.org/</a:t>
            </a:r>
            <a:endParaRPr lang="it-IT" sz="1600" dirty="0" smtClean="0"/>
          </a:p>
          <a:p>
            <a:pPr>
              <a:lnSpc>
                <a:spcPct val="150000"/>
              </a:lnSpc>
            </a:pPr>
            <a:r>
              <a:rPr lang="it-IT" sz="1600" dirty="0" smtClean="0">
                <a:hlinkClick r:id="rId4"/>
              </a:rPr>
              <a:t>https://www.mathsisfun.com/</a:t>
            </a:r>
            <a:endParaRPr lang="it-IT" sz="1600" dirty="0" smtClean="0"/>
          </a:p>
          <a:p>
            <a:pPr fontAlgn="ctr">
              <a:lnSpc>
                <a:spcPct val="150000"/>
              </a:lnSpc>
            </a:pPr>
            <a:r>
              <a:rPr lang="it-IT" sz="1600" dirty="0" smtClean="0">
                <a:hlinkClick r:id="rId5"/>
              </a:rPr>
              <a:t>https://</a:t>
            </a:r>
            <a:r>
              <a:rPr lang="it-IT" sz="1600" b="1" dirty="0" smtClean="0">
                <a:hlinkClick r:id="rId5"/>
              </a:rPr>
              <a:t>my.zanichelli</a:t>
            </a:r>
            <a:r>
              <a:rPr lang="it-IT" sz="1600" dirty="0" smtClean="0">
                <a:hlinkClick r:id="rId5"/>
              </a:rPr>
              <a:t>.it/</a:t>
            </a:r>
            <a:endParaRPr lang="it-IT" sz="1600" dirty="0" smtClean="0"/>
          </a:p>
          <a:p>
            <a:pPr fontAlgn="ctr">
              <a:lnSpc>
                <a:spcPct val="150000"/>
              </a:lnSpc>
            </a:pPr>
            <a:r>
              <a:rPr lang="it-IT" sz="1600" dirty="0" smtClean="0">
                <a:hlinkClick r:id="rId6"/>
              </a:rPr>
              <a:t>www.intmath.com</a:t>
            </a:r>
            <a:r>
              <a:rPr lang="it-IT" sz="1600" dirty="0" smtClean="0"/>
              <a:t> </a:t>
            </a:r>
          </a:p>
          <a:p>
            <a:pPr fontAlgn="ctr">
              <a:lnSpc>
                <a:spcPct val="150000"/>
              </a:lnSpc>
            </a:pPr>
            <a:r>
              <a:rPr lang="it-IT" sz="1600" dirty="0" smtClean="0">
                <a:hlinkClick r:id="rId7"/>
              </a:rPr>
              <a:t>www.originlab.com</a:t>
            </a:r>
            <a:endParaRPr lang="it-IT" sz="1600" dirty="0" smtClean="0"/>
          </a:p>
          <a:p>
            <a:pPr fontAlgn="ctr">
              <a:lnSpc>
                <a:spcPct val="150000"/>
              </a:lnSpc>
              <a:buNone/>
            </a:pPr>
            <a:endParaRPr lang="it-IT" sz="1600" dirty="0" smtClean="0"/>
          </a:p>
          <a:p>
            <a:pPr fontAlgn="ctr">
              <a:lnSpc>
                <a:spcPct val="150000"/>
              </a:lnSpc>
            </a:pPr>
            <a:r>
              <a:rPr lang="it-IT" sz="1600" dirty="0" smtClean="0"/>
              <a:t>Elementi di analisi e complementi di matematica. R. Palatini – N. </a:t>
            </a:r>
            <a:r>
              <a:rPr lang="it-IT" sz="1600" dirty="0" err="1" smtClean="0"/>
              <a:t>Dodero</a:t>
            </a:r>
            <a:endParaRPr lang="it-IT" sz="1600" dirty="0" smtClean="0"/>
          </a:p>
          <a:p>
            <a:pPr>
              <a:buNone/>
            </a:pPr>
            <a:r>
              <a:rPr lang="it-IT" sz="1600" dirty="0" smtClean="0"/>
              <a:t/>
            </a:r>
            <a:br>
              <a:rPr lang="it-IT" sz="1600" dirty="0" smtClean="0"/>
            </a:br>
            <a:endParaRPr lang="it-IT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183880" cy="677214"/>
          </a:xfrm>
        </p:spPr>
        <p:txBody>
          <a:bodyPr/>
          <a:lstStyle/>
          <a:p>
            <a:r>
              <a:rPr lang="it-IT" dirty="0" err="1" smtClean="0"/>
              <a:t>Table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</a:t>
            </a:r>
            <a:r>
              <a:rPr lang="it-IT" dirty="0" err="1" smtClean="0"/>
              <a:t>contents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5" name="Segnaposto contenuto 2"/>
          <p:cNvSpPr>
            <a:spLocks noGrp="1"/>
          </p:cNvSpPr>
          <p:nvPr>
            <p:ph idx="1"/>
          </p:nvPr>
        </p:nvSpPr>
        <p:spPr>
          <a:xfrm>
            <a:off x="503238" y="1500188"/>
            <a:ext cx="8183562" cy="4214812"/>
          </a:xfrm>
        </p:spPr>
        <p:txBody>
          <a:bodyPr>
            <a:normAutofit lnSpcReduction="10000"/>
          </a:bodyPr>
          <a:lstStyle/>
          <a:p>
            <a:pPr lvl="2">
              <a:buFont typeface="Wingdings" pitchFamily="2" charset="2"/>
              <a:buChar char="Ø"/>
            </a:pPr>
            <a:r>
              <a:rPr lang="it-IT" dirty="0" smtClean="0"/>
              <a:t>  </a:t>
            </a:r>
            <a:r>
              <a:rPr lang="it-IT" sz="2000" dirty="0" smtClean="0"/>
              <a:t>1. </a:t>
            </a:r>
            <a:r>
              <a:rPr lang="it-IT" sz="2000" dirty="0" err="1" smtClean="0"/>
              <a:t>Pre-requisite</a:t>
            </a:r>
            <a:r>
              <a:rPr lang="it-IT" sz="2000" dirty="0" smtClean="0"/>
              <a:t> </a:t>
            </a:r>
            <a:r>
              <a:rPr lang="it-IT" sz="2000" dirty="0" err="1" smtClean="0"/>
              <a:t>knowledge</a:t>
            </a:r>
            <a:endParaRPr lang="it-IT" sz="2000" dirty="0" smtClean="0"/>
          </a:p>
          <a:p>
            <a:pPr lvl="2">
              <a:buNone/>
            </a:pPr>
            <a:endParaRPr lang="it-IT" sz="2000" dirty="0" smtClean="0"/>
          </a:p>
          <a:p>
            <a:pPr lvl="2">
              <a:buFont typeface="Wingdings" pitchFamily="2" charset="2"/>
              <a:buChar char="Ø"/>
            </a:pPr>
            <a:r>
              <a:rPr lang="it-IT" sz="2000" dirty="0" smtClean="0"/>
              <a:t>  2. Area </a:t>
            </a:r>
            <a:r>
              <a:rPr lang="it-IT" sz="2000" dirty="0" err="1" smtClean="0"/>
              <a:t>of</a:t>
            </a:r>
            <a:r>
              <a:rPr lang="it-IT" sz="2000" dirty="0" smtClean="0"/>
              <a:t> </a:t>
            </a:r>
            <a:r>
              <a:rPr lang="it-IT" sz="2000" dirty="0" err="1" smtClean="0"/>
              <a:t>flat</a:t>
            </a:r>
            <a:r>
              <a:rPr lang="it-IT" sz="2000" dirty="0" smtClean="0"/>
              <a:t> </a:t>
            </a:r>
            <a:r>
              <a:rPr lang="it-IT" sz="2000" dirty="0" err="1" smtClean="0"/>
              <a:t>curved</a:t>
            </a:r>
            <a:r>
              <a:rPr lang="it-IT" sz="2000" dirty="0" smtClean="0"/>
              <a:t> </a:t>
            </a:r>
            <a:r>
              <a:rPr lang="it-IT" sz="2000" dirty="0" err="1" smtClean="0"/>
              <a:t>figures</a:t>
            </a:r>
            <a:endParaRPr lang="it-IT" sz="2000" dirty="0" smtClean="0"/>
          </a:p>
          <a:p>
            <a:pPr lvl="2">
              <a:buNone/>
            </a:pPr>
            <a:endParaRPr lang="it-IT" sz="2000" dirty="0" smtClean="0"/>
          </a:p>
          <a:p>
            <a:pPr lvl="2">
              <a:buFont typeface="Wingdings" pitchFamily="2" charset="2"/>
              <a:buChar char="Ø"/>
            </a:pPr>
            <a:r>
              <a:rPr lang="it-IT" sz="2000" dirty="0" smtClean="0"/>
              <a:t>  3. Definite </a:t>
            </a:r>
            <a:r>
              <a:rPr lang="it-IT" sz="2000" dirty="0" err="1" smtClean="0"/>
              <a:t>Integral</a:t>
            </a:r>
            <a:r>
              <a:rPr lang="it-IT" sz="2000" dirty="0" smtClean="0"/>
              <a:t> </a:t>
            </a:r>
            <a:r>
              <a:rPr lang="it-IT" sz="2000" dirty="0" err="1" smtClean="0"/>
              <a:t>of</a:t>
            </a:r>
            <a:r>
              <a:rPr lang="it-IT" sz="2000" dirty="0" smtClean="0"/>
              <a:t> a </a:t>
            </a:r>
            <a:r>
              <a:rPr lang="it-IT" sz="2000" dirty="0" err="1" smtClean="0"/>
              <a:t>function</a:t>
            </a:r>
            <a:endParaRPr lang="it-IT" sz="2000" dirty="0" smtClean="0"/>
          </a:p>
          <a:p>
            <a:pPr lvl="2">
              <a:buNone/>
            </a:pPr>
            <a:endParaRPr lang="it-IT" sz="2000" dirty="0" smtClean="0"/>
          </a:p>
          <a:p>
            <a:pPr lvl="2">
              <a:buFont typeface="Wingdings" pitchFamily="2" charset="2"/>
              <a:buChar char="Ø"/>
            </a:pPr>
            <a:r>
              <a:rPr lang="it-IT" sz="2000" dirty="0" smtClean="0"/>
              <a:t>  4. </a:t>
            </a:r>
            <a:r>
              <a:rPr lang="it-IT" sz="2000" dirty="0" err="1" smtClean="0"/>
              <a:t>Applications</a:t>
            </a:r>
            <a:r>
              <a:rPr lang="it-IT" sz="2000" dirty="0" smtClean="0"/>
              <a:t> </a:t>
            </a:r>
          </a:p>
          <a:p>
            <a:pPr lvl="2">
              <a:buNone/>
            </a:pPr>
            <a:endParaRPr lang="it-IT" sz="2000" dirty="0" smtClean="0"/>
          </a:p>
          <a:p>
            <a:pPr lvl="2">
              <a:buFont typeface="Wingdings" pitchFamily="2" charset="2"/>
              <a:buChar char="Ø"/>
            </a:pPr>
            <a:r>
              <a:rPr lang="it-IT" sz="2000" dirty="0" smtClean="0"/>
              <a:t>  5. Area </a:t>
            </a:r>
            <a:r>
              <a:rPr lang="it-IT" sz="2000" dirty="0" err="1" smtClean="0"/>
              <a:t>between</a:t>
            </a:r>
            <a:r>
              <a:rPr lang="it-IT" sz="2000" dirty="0" smtClean="0"/>
              <a:t> </a:t>
            </a:r>
            <a:r>
              <a:rPr lang="it-IT" sz="2000" dirty="0" err="1" smtClean="0"/>
              <a:t>curves</a:t>
            </a:r>
            <a:endParaRPr lang="it-IT" sz="2000" dirty="0" smtClean="0"/>
          </a:p>
          <a:p>
            <a:pPr lvl="2">
              <a:buNone/>
            </a:pPr>
            <a:endParaRPr lang="it-IT" sz="2000" dirty="0" smtClean="0"/>
          </a:p>
          <a:p>
            <a:pPr lvl="2">
              <a:buFont typeface="Wingdings" pitchFamily="2" charset="2"/>
              <a:buChar char="Ø"/>
            </a:pPr>
            <a:r>
              <a:rPr lang="it-IT" sz="2000" dirty="0" smtClean="0"/>
              <a:t>  5. </a:t>
            </a:r>
            <a:r>
              <a:rPr lang="it-IT" sz="2000" dirty="0" err="1" smtClean="0"/>
              <a:t>Solids</a:t>
            </a:r>
            <a:r>
              <a:rPr lang="it-IT" sz="2000" dirty="0" smtClean="0"/>
              <a:t> </a:t>
            </a:r>
            <a:r>
              <a:rPr lang="it-IT" sz="2000" dirty="0" err="1" smtClean="0"/>
              <a:t>of</a:t>
            </a:r>
            <a:r>
              <a:rPr lang="it-IT" sz="2000" dirty="0" smtClean="0"/>
              <a:t> </a:t>
            </a:r>
            <a:r>
              <a:rPr lang="it-IT" sz="2000" dirty="0" err="1" smtClean="0"/>
              <a:t>revolution</a:t>
            </a:r>
            <a:r>
              <a:rPr lang="it-IT" sz="2000" dirty="0" smtClean="0"/>
              <a:t> </a:t>
            </a:r>
          </a:p>
          <a:p>
            <a:pPr lvl="2">
              <a:buNone/>
            </a:pPr>
            <a:endParaRPr lang="it-IT" sz="2000" dirty="0" smtClean="0"/>
          </a:p>
          <a:p>
            <a:pPr lvl="2">
              <a:buFont typeface="Wingdings" pitchFamily="2" charset="2"/>
              <a:buChar char="Ø"/>
            </a:pPr>
            <a:r>
              <a:rPr lang="it-IT" sz="2000" dirty="0" smtClean="0"/>
              <a:t>  6. </a:t>
            </a:r>
            <a:r>
              <a:rPr lang="it-IT" sz="2000" dirty="0" err="1" smtClean="0"/>
              <a:t>Numerical</a:t>
            </a:r>
            <a:r>
              <a:rPr lang="it-IT" sz="2000" dirty="0" smtClean="0"/>
              <a:t> </a:t>
            </a:r>
            <a:r>
              <a:rPr lang="it-IT" sz="2000" dirty="0" err="1" smtClean="0"/>
              <a:t>Integration</a:t>
            </a:r>
            <a:endParaRPr lang="it-IT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183880" cy="765808"/>
          </a:xfrm>
        </p:spPr>
        <p:txBody>
          <a:bodyPr/>
          <a:lstStyle/>
          <a:p>
            <a:r>
              <a:rPr lang="it-IT" dirty="0" smtClean="0"/>
              <a:t>   1. </a:t>
            </a:r>
            <a:r>
              <a:rPr lang="it-IT" dirty="0" err="1" smtClean="0"/>
              <a:t>Pre-requisite</a:t>
            </a:r>
            <a:r>
              <a:rPr lang="it-IT" dirty="0" smtClean="0"/>
              <a:t> </a:t>
            </a:r>
            <a:r>
              <a:rPr lang="it-IT" dirty="0" err="1" smtClean="0"/>
              <a:t>knowledge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1643050"/>
            <a:ext cx="8183880" cy="4071966"/>
          </a:xfrm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marL="215900" indent="-214313" algn="ctr">
              <a:lnSpc>
                <a:spcPct val="98000"/>
              </a:lnSpc>
              <a:spcAft>
                <a:spcPct val="0"/>
              </a:spcAft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b="1" dirty="0" err="1" smtClean="0">
                <a:solidFill>
                  <a:srgbClr val="00A750"/>
                </a:solidFill>
                <a:latin typeface="+mj-lt"/>
                <a:ea typeface="DINPro-CondMedium" charset="0"/>
                <a:cs typeface="DINPro-CondMedium" charset="0"/>
              </a:rPr>
              <a:t>Review</a:t>
            </a:r>
            <a:r>
              <a:rPr lang="it-IT" b="1" dirty="0" smtClean="0">
                <a:solidFill>
                  <a:srgbClr val="00A750"/>
                </a:solidFill>
                <a:latin typeface="+mj-lt"/>
                <a:ea typeface="DINPro-CondMedium" charset="0"/>
                <a:cs typeface="DINPro-CondMedium" charset="0"/>
              </a:rPr>
              <a:t> </a:t>
            </a:r>
            <a:r>
              <a:rPr lang="it-IT" b="1" dirty="0" err="1" smtClean="0">
                <a:solidFill>
                  <a:srgbClr val="00A750"/>
                </a:solidFill>
                <a:latin typeface="+mj-lt"/>
                <a:ea typeface="DINPro-CondMedium" charset="0"/>
                <a:cs typeface="DINPro-CondMedium" charset="0"/>
              </a:rPr>
              <a:t>of</a:t>
            </a:r>
            <a:r>
              <a:rPr lang="it-IT" b="1" dirty="0" smtClean="0">
                <a:solidFill>
                  <a:srgbClr val="00A750"/>
                </a:solidFill>
                <a:latin typeface="+mj-lt"/>
                <a:ea typeface="DINPro-CondMedium" charset="0"/>
                <a:cs typeface="DINPro-CondMedium" charset="0"/>
              </a:rPr>
              <a:t> some </a:t>
            </a:r>
            <a:r>
              <a:rPr lang="it-IT" b="1" dirty="0" err="1" smtClean="0">
                <a:solidFill>
                  <a:srgbClr val="00A750"/>
                </a:solidFill>
                <a:latin typeface="+mj-lt"/>
                <a:ea typeface="DINPro-CondMedium" charset="0"/>
                <a:cs typeface="DINPro-CondMedium" charset="0"/>
              </a:rPr>
              <a:t>basic</a:t>
            </a:r>
            <a:r>
              <a:rPr lang="it-IT" b="1" dirty="0" smtClean="0">
                <a:solidFill>
                  <a:srgbClr val="00A750"/>
                </a:solidFill>
                <a:latin typeface="+mj-lt"/>
                <a:ea typeface="DINPro-CondMedium" charset="0"/>
                <a:cs typeface="DINPro-CondMedium" charset="0"/>
              </a:rPr>
              <a:t> </a:t>
            </a:r>
            <a:r>
              <a:rPr lang="it-IT" b="1" dirty="0" err="1" smtClean="0">
                <a:solidFill>
                  <a:srgbClr val="00A750"/>
                </a:solidFill>
                <a:latin typeface="+mj-lt"/>
                <a:ea typeface="DINPro-CondMedium" charset="0"/>
                <a:cs typeface="DINPro-CondMedium" charset="0"/>
              </a:rPr>
              <a:t>concepts</a:t>
            </a:r>
            <a:endParaRPr lang="it-IT" b="1" dirty="0" smtClean="0">
              <a:solidFill>
                <a:srgbClr val="00A750"/>
              </a:solidFill>
              <a:latin typeface="+mj-lt"/>
              <a:ea typeface="DINPro-CondMedium" charset="0"/>
              <a:cs typeface="DINPro-CondMedium" charset="0"/>
            </a:endParaRPr>
          </a:p>
          <a:p>
            <a:pPr marL="215900" indent="-214313" algn="ctr">
              <a:lnSpc>
                <a:spcPct val="98000"/>
              </a:lnSpc>
              <a:spcAft>
                <a:spcPct val="0"/>
              </a:spcAft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it-IT" b="1" dirty="0" smtClean="0">
              <a:solidFill>
                <a:srgbClr val="00A750"/>
              </a:solidFill>
              <a:latin typeface="DINPro-CondMedium" charset="0"/>
              <a:ea typeface="DINPro-CondMedium" charset="0"/>
              <a:cs typeface="DINPro-CondMedium" charset="0"/>
            </a:endParaRPr>
          </a:p>
          <a:p>
            <a:pPr marL="215900" indent="-214313" algn="ctr">
              <a:lnSpc>
                <a:spcPct val="98000"/>
              </a:lnSpc>
              <a:spcAft>
                <a:spcPct val="0"/>
              </a:spcAft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sz="1200" b="1" dirty="0" smtClean="0">
                <a:ea typeface="DINPro-CondMedium" charset="0"/>
                <a:cs typeface="DINPro-CondMedium" charset="0"/>
              </a:rPr>
              <a:t>The </a:t>
            </a:r>
            <a:r>
              <a:rPr lang="it-IT" sz="1200" b="1" dirty="0" err="1" smtClean="0">
                <a:ea typeface="DINPro-CondMedium" charset="0"/>
                <a:cs typeface="DINPro-CondMedium" charset="0"/>
              </a:rPr>
              <a:t>aim</a:t>
            </a:r>
            <a:r>
              <a:rPr lang="it-IT" sz="1200" b="1" dirty="0" smtClean="0">
                <a:ea typeface="DINPro-CondMedium" charset="0"/>
                <a:cs typeface="DINPro-CondMedium" charset="0"/>
              </a:rPr>
              <a:t> </a:t>
            </a:r>
            <a:r>
              <a:rPr lang="it-IT" sz="1200" b="1" dirty="0" err="1" smtClean="0">
                <a:ea typeface="DINPro-CondMedium" charset="0"/>
                <a:cs typeface="DINPro-CondMedium" charset="0"/>
              </a:rPr>
              <a:t>of</a:t>
            </a:r>
            <a:r>
              <a:rPr lang="it-IT" sz="1200" b="1" dirty="0" smtClean="0">
                <a:ea typeface="DINPro-CondMedium" charset="0"/>
                <a:cs typeface="DINPro-CondMedium" charset="0"/>
              </a:rPr>
              <a:t> the </a:t>
            </a:r>
            <a:r>
              <a:rPr lang="it-IT" sz="1200" b="1" dirty="0" err="1" smtClean="0">
                <a:ea typeface="DINPro-CondMedium" charset="0"/>
                <a:cs typeface="DINPro-CondMedium" charset="0"/>
              </a:rPr>
              <a:t>activities</a:t>
            </a:r>
            <a:r>
              <a:rPr lang="it-IT" sz="1200" b="1" dirty="0" smtClean="0">
                <a:ea typeface="DINPro-CondMedium" charset="0"/>
                <a:cs typeface="DINPro-CondMedium" charset="0"/>
              </a:rPr>
              <a:t> </a:t>
            </a:r>
            <a:r>
              <a:rPr lang="it-IT" sz="1200" b="1" dirty="0" err="1" smtClean="0">
                <a:ea typeface="DINPro-CondMedium" charset="0"/>
                <a:cs typeface="DINPro-CondMedium" charset="0"/>
              </a:rPr>
              <a:t>is</a:t>
            </a:r>
            <a:r>
              <a:rPr lang="it-IT" sz="1200" b="1" dirty="0" smtClean="0">
                <a:ea typeface="DINPro-CondMedium" charset="0"/>
                <a:cs typeface="DINPro-CondMedium" charset="0"/>
              </a:rPr>
              <a:t> </a:t>
            </a:r>
            <a:r>
              <a:rPr lang="it-IT" sz="1200" b="1" dirty="0" err="1" smtClean="0">
                <a:ea typeface="DINPro-CondMedium" charset="0"/>
                <a:cs typeface="DINPro-CondMedium" charset="0"/>
              </a:rPr>
              <a:t>to</a:t>
            </a:r>
            <a:r>
              <a:rPr lang="it-IT" sz="1200" b="1" dirty="0" smtClean="0">
                <a:ea typeface="DINPro-CondMedium" charset="0"/>
                <a:cs typeface="DINPro-CondMedium" charset="0"/>
              </a:rPr>
              <a:t> </a:t>
            </a:r>
            <a:r>
              <a:rPr lang="it-IT" sz="1200" b="1" dirty="0" err="1" smtClean="0">
                <a:ea typeface="DINPro-CondMedium" charset="0"/>
                <a:cs typeface="DINPro-CondMedium" charset="0"/>
              </a:rPr>
              <a:t>recover</a:t>
            </a:r>
            <a:r>
              <a:rPr lang="it-IT" sz="1200" b="1" dirty="0" smtClean="0">
                <a:ea typeface="DINPro-CondMedium" charset="0"/>
                <a:cs typeface="DINPro-CondMedium" charset="0"/>
              </a:rPr>
              <a:t>  </a:t>
            </a:r>
            <a:r>
              <a:rPr lang="it-IT" sz="1200" b="1" dirty="0" err="1" smtClean="0">
                <a:ea typeface="DINPro-CondMedium" charset="0"/>
                <a:cs typeface="DINPro-CondMedium" charset="0"/>
              </a:rPr>
              <a:t>well-known</a:t>
            </a:r>
            <a:r>
              <a:rPr lang="it-IT" sz="1200" b="1" dirty="0" smtClean="0">
                <a:ea typeface="DINPro-CondMedium" charset="0"/>
                <a:cs typeface="DINPro-CondMedium" charset="0"/>
              </a:rPr>
              <a:t> </a:t>
            </a:r>
            <a:r>
              <a:rPr lang="it-IT" sz="1200" b="1" dirty="0" err="1" smtClean="0">
                <a:ea typeface="DINPro-CondMedium" charset="0"/>
                <a:cs typeface="DINPro-CondMedium" charset="0"/>
              </a:rPr>
              <a:t>topics</a:t>
            </a:r>
            <a:r>
              <a:rPr lang="it-IT" sz="1200" b="1" dirty="0" smtClean="0">
                <a:ea typeface="DINPro-CondMedium" charset="0"/>
                <a:cs typeface="DINPro-CondMedium" charset="0"/>
              </a:rPr>
              <a:t> and </a:t>
            </a:r>
          </a:p>
          <a:p>
            <a:pPr marL="215900" indent="-214313" algn="ctr">
              <a:lnSpc>
                <a:spcPct val="98000"/>
              </a:lnSpc>
              <a:spcAft>
                <a:spcPct val="0"/>
              </a:spcAft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it-IT" sz="1200" b="1" dirty="0" err="1" smtClean="0">
                <a:ea typeface="DINPro-CondMedium" charset="0"/>
                <a:cs typeface="DINPro-CondMedium" charset="0"/>
              </a:rPr>
              <a:t>to</a:t>
            </a:r>
            <a:r>
              <a:rPr lang="it-IT" sz="1200" b="1" dirty="0" smtClean="0">
                <a:ea typeface="DINPro-CondMedium" charset="0"/>
                <a:cs typeface="DINPro-CondMedium" charset="0"/>
              </a:rPr>
              <a:t> focus on micro </a:t>
            </a:r>
            <a:r>
              <a:rPr lang="it-IT" sz="1200" b="1" dirty="0" err="1" smtClean="0">
                <a:ea typeface="DINPro-CondMedium" charset="0"/>
                <a:cs typeface="DINPro-CondMedium" charset="0"/>
              </a:rPr>
              <a:t>maths</a:t>
            </a:r>
            <a:r>
              <a:rPr lang="it-IT" sz="1200" b="1" dirty="0" smtClean="0">
                <a:ea typeface="DINPro-CondMedium" charset="0"/>
                <a:cs typeface="DINPro-CondMedium" charset="0"/>
              </a:rPr>
              <a:t> </a:t>
            </a:r>
            <a:r>
              <a:rPr lang="it-IT" sz="1200" b="1" dirty="0" err="1" smtClean="0">
                <a:ea typeface="DINPro-CondMedium" charset="0"/>
                <a:cs typeface="DINPro-CondMedium" charset="0"/>
              </a:rPr>
              <a:t>language</a:t>
            </a:r>
            <a:endParaRPr lang="it-IT" sz="1200" b="1" dirty="0" smtClean="0">
              <a:ea typeface="DINPro-CondMedium" charset="0"/>
              <a:cs typeface="DINPro-CondMedium" charset="0"/>
            </a:endParaRPr>
          </a:p>
          <a:p>
            <a:pPr marL="215900" indent="-214313" algn="ctr">
              <a:lnSpc>
                <a:spcPct val="98000"/>
              </a:lnSpc>
              <a:spcAft>
                <a:spcPct val="0"/>
              </a:spcAft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it-IT" dirty="0" smtClean="0">
              <a:solidFill>
                <a:srgbClr val="00A750"/>
              </a:solidFill>
              <a:latin typeface="DINPro-CondMedium" charset="0"/>
              <a:ea typeface="DINPro-CondMedium" charset="0"/>
              <a:cs typeface="DINPro-CondMedium" charset="0"/>
            </a:endParaRPr>
          </a:p>
          <a:p>
            <a:pPr marL="215900" indent="-214313" algn="ctr">
              <a:lnSpc>
                <a:spcPct val="98000"/>
              </a:lnSpc>
              <a:spcAft>
                <a:spcPct val="0"/>
              </a:spcAft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it-IT" dirty="0" smtClean="0">
              <a:solidFill>
                <a:srgbClr val="00A750"/>
              </a:solidFill>
              <a:latin typeface="DINPro-CondMedium" charset="0"/>
              <a:ea typeface="DINPro-CondMedium" charset="0"/>
              <a:cs typeface="DINPro-CondMedium" charset="0"/>
            </a:endParaRPr>
          </a:p>
          <a:p>
            <a:pPr marL="215900" indent="-214313" algn="ctr">
              <a:lnSpc>
                <a:spcPct val="98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it-IT" dirty="0" smtClean="0">
              <a:latin typeface="DINPro-CondLight" charset="0"/>
              <a:ea typeface="DINPro-CondLight" charset="0"/>
              <a:cs typeface="DINPro-CondLight" charset="0"/>
            </a:endParaRPr>
          </a:p>
          <a:p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428728" y="3643314"/>
          <a:ext cx="60960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b="1" dirty="0" err="1" smtClean="0">
                          <a:hlinkClick r:id="rId2" action="ppaction://hlinkfile"/>
                        </a:rPr>
                        <a:t>Activity</a:t>
                      </a:r>
                      <a:r>
                        <a:rPr lang="it-IT" b="1" dirty="0" smtClean="0">
                          <a:hlinkClick r:id="rId2" action="ppaction://hlinkfile"/>
                        </a:rPr>
                        <a:t> 1 (10 min.)</a:t>
                      </a:r>
                    </a:p>
                    <a:p>
                      <a:pPr>
                        <a:buNone/>
                      </a:pPr>
                      <a:endParaRPr lang="it-IT" b="1" dirty="0" smtClean="0">
                        <a:hlinkClick r:id="rId2" action="ppaction://hlinkfile"/>
                      </a:endParaRPr>
                    </a:p>
                    <a:p>
                      <a:r>
                        <a:rPr lang="it-IT" sz="1400" dirty="0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2" action="ppaction://hlinkfile"/>
                        </a:rPr>
                        <a:t>Set, </a:t>
                      </a:r>
                      <a:r>
                        <a:rPr lang="it-IT" sz="1400" dirty="0" err="1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2" action="ppaction://hlinkfile"/>
                        </a:rPr>
                        <a:t>partition</a:t>
                      </a:r>
                      <a:r>
                        <a:rPr lang="it-IT" sz="1400" dirty="0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2" action="ppaction://hlinkfile"/>
                        </a:rPr>
                        <a:t>, </a:t>
                      </a:r>
                      <a:r>
                        <a:rPr lang="it-IT" sz="1400" dirty="0" err="1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2" action="ppaction://hlinkfile"/>
                        </a:rPr>
                        <a:t>sequence</a:t>
                      </a:r>
                      <a:r>
                        <a:rPr lang="it-IT" sz="1400" dirty="0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2" action="ppaction://hlinkfile"/>
                        </a:rPr>
                        <a:t>, domain</a:t>
                      </a:r>
                      <a:endParaRPr lang="it-IT" sz="1400" dirty="0" smtClean="0">
                        <a:latin typeface="DINPro-CondLight" charset="0"/>
                        <a:ea typeface="DINPro-CondLight" charset="0"/>
                        <a:cs typeface="DINPro-CondLight" charset="0"/>
                        <a:hlinkClick r:id="rId2" action="ppaction://hlinkfile"/>
                      </a:endParaRPr>
                    </a:p>
                    <a:p>
                      <a:r>
                        <a:rPr lang="it-IT" sz="1400" dirty="0" err="1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2" action="ppaction://hlinkfile"/>
                        </a:rPr>
                        <a:t>to</a:t>
                      </a:r>
                      <a:r>
                        <a:rPr lang="it-IT" sz="1400" dirty="0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2" action="ppaction://hlinkfile"/>
                        </a:rPr>
                        <a:t> lift, </a:t>
                      </a:r>
                      <a:r>
                        <a:rPr lang="it-IT" sz="1400" dirty="0" err="1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2" action="ppaction://hlinkfile"/>
                        </a:rPr>
                        <a:t>length</a:t>
                      </a:r>
                      <a:r>
                        <a:rPr lang="it-IT" sz="1400" dirty="0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2" action="ppaction://hlinkfile"/>
                        </a:rPr>
                        <a:t>, </a:t>
                      </a:r>
                      <a:r>
                        <a:rPr lang="it-IT" sz="1400" dirty="0" err="1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2" action="ppaction://hlinkfile"/>
                        </a:rPr>
                        <a:t>range</a:t>
                      </a:r>
                      <a:endParaRPr lang="it-IT" sz="1400" dirty="0" smtClean="0"/>
                    </a:p>
                    <a:p>
                      <a:endParaRPr lang="it-IT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err="1" smtClean="0">
                          <a:hlinkClick r:id="rId3" action="ppaction://hlinkfile"/>
                        </a:rPr>
                        <a:t>Activity</a:t>
                      </a:r>
                      <a:r>
                        <a:rPr lang="it-IT" dirty="0" smtClean="0">
                          <a:hlinkClick r:id="rId3" action="ppaction://hlinkfile"/>
                        </a:rPr>
                        <a:t> 2  (5 min.)</a:t>
                      </a:r>
                    </a:p>
                    <a:p>
                      <a:endParaRPr lang="it-IT" dirty="0" smtClean="0">
                        <a:hlinkClick r:id="rId3" action="ppaction://hlinkfile"/>
                      </a:endParaRPr>
                    </a:p>
                    <a:p>
                      <a:r>
                        <a:rPr kumimoji="0" lang="it-IT" sz="1400" b="1" kern="1200" dirty="0" err="1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3" action="ppaction://hlinkfile"/>
                        </a:rPr>
                        <a:t>Maximun</a:t>
                      </a:r>
                      <a:r>
                        <a:rPr kumimoji="0" lang="it-IT" sz="1400" b="1" kern="1200" dirty="0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3" action="ppaction://hlinkfile"/>
                        </a:rPr>
                        <a:t>, Minimum, </a:t>
                      </a:r>
                      <a:r>
                        <a:rPr kumimoji="0" lang="it-IT" sz="1400" b="1" kern="1200" dirty="0" err="1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3" action="ppaction://hlinkfile"/>
                        </a:rPr>
                        <a:t>Graph</a:t>
                      </a:r>
                      <a:r>
                        <a:rPr kumimoji="0" lang="it-IT" sz="1400" b="1" kern="1200" dirty="0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3" action="ppaction://hlinkfile"/>
                        </a:rPr>
                        <a:t> </a:t>
                      </a:r>
                      <a:r>
                        <a:rPr kumimoji="0" lang="it-IT" sz="1400" b="1" kern="1200" dirty="0" err="1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3" action="ppaction://hlinkfile"/>
                        </a:rPr>
                        <a:t>of</a:t>
                      </a:r>
                      <a:r>
                        <a:rPr kumimoji="0" lang="it-IT" sz="1400" b="1" kern="1200" dirty="0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3" action="ppaction://hlinkfile"/>
                        </a:rPr>
                        <a:t> a </a:t>
                      </a:r>
                      <a:r>
                        <a:rPr kumimoji="0" lang="it-IT" sz="1400" b="1" kern="1200" dirty="0" err="1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3" action="ppaction://hlinkfile"/>
                        </a:rPr>
                        <a:t>function</a:t>
                      </a:r>
                      <a:r>
                        <a:rPr kumimoji="0" lang="it-IT" sz="1400" b="1" kern="1200" dirty="0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3" action="ppaction://hlinkfile"/>
                        </a:rPr>
                        <a:t>, </a:t>
                      </a:r>
                      <a:r>
                        <a:rPr kumimoji="0" lang="it-IT" sz="1400" b="1" kern="1200" dirty="0" err="1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3" action="ppaction://hlinkfile"/>
                        </a:rPr>
                        <a:t>sequence</a:t>
                      </a:r>
                      <a:r>
                        <a:rPr kumimoji="0" lang="it-IT" sz="1400" b="1" kern="1200" dirty="0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3" action="ppaction://hlinkfile"/>
                        </a:rPr>
                        <a:t>, </a:t>
                      </a:r>
                      <a:r>
                        <a:rPr kumimoji="0" lang="it-IT" sz="1400" b="1" kern="1200" dirty="0" err="1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3" action="ppaction://hlinkfile"/>
                        </a:rPr>
                        <a:t>interval</a:t>
                      </a:r>
                      <a:r>
                        <a:rPr kumimoji="0" lang="it-IT" sz="1400" b="1" kern="1200" dirty="0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3" action="ppaction://hlinkfile"/>
                        </a:rPr>
                        <a:t>,</a:t>
                      </a:r>
                      <a:r>
                        <a:rPr kumimoji="0" lang="it-IT" sz="1400" b="1" kern="1200" baseline="0" dirty="0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3" action="ppaction://hlinkfile"/>
                        </a:rPr>
                        <a:t> </a:t>
                      </a:r>
                      <a:r>
                        <a:rPr kumimoji="0" lang="it-IT" sz="1400" b="1" kern="1200" baseline="0" dirty="0" err="1" smtClean="0">
                          <a:solidFill>
                            <a:srgbClr val="00A750"/>
                          </a:solidFill>
                          <a:latin typeface="DINPro-CondMedium" charset="0"/>
                          <a:ea typeface="DINPro-CondMedium" charset="0"/>
                          <a:cs typeface="DINPro-CondMedium" charset="0"/>
                          <a:hlinkClick r:id="rId3" action="ppaction://hlinkfile"/>
                        </a:rPr>
                        <a:t>partition</a:t>
                      </a:r>
                      <a:endParaRPr kumimoji="0" lang="it-IT" sz="1400" b="1" kern="1200" dirty="0" smtClean="0">
                        <a:solidFill>
                          <a:srgbClr val="00A750"/>
                        </a:solidFill>
                        <a:latin typeface="DINPro-CondMedium" charset="0"/>
                        <a:ea typeface="DINPro-CondMedium" charset="0"/>
                        <a:cs typeface="DINPro-CondMedium" charset="0"/>
                      </a:endParaRPr>
                    </a:p>
                    <a:p>
                      <a:endParaRPr lang="it-IT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183880" cy="605776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>2. Area </a:t>
            </a:r>
            <a:r>
              <a:rPr lang="it-IT" dirty="0" err="1" smtClean="0"/>
              <a:t>of</a:t>
            </a:r>
            <a:r>
              <a:rPr lang="it-IT" dirty="0" smtClean="0"/>
              <a:t> </a:t>
            </a:r>
            <a:r>
              <a:rPr lang="it-IT" dirty="0" err="1" smtClean="0"/>
              <a:t>flat</a:t>
            </a:r>
            <a:r>
              <a:rPr lang="it-IT" dirty="0" smtClean="0"/>
              <a:t> </a:t>
            </a:r>
            <a:r>
              <a:rPr lang="it-IT" dirty="0" err="1" smtClean="0"/>
              <a:t>curved</a:t>
            </a:r>
            <a:r>
              <a:rPr lang="it-IT" dirty="0" smtClean="0"/>
              <a:t> </a:t>
            </a:r>
            <a:r>
              <a:rPr lang="it-IT" dirty="0" err="1" smtClean="0"/>
              <a:t>figures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1285860"/>
            <a:ext cx="8183880" cy="1357322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70000"/>
              </a:lnSpc>
              <a:buNone/>
            </a:pPr>
            <a:r>
              <a:rPr lang="it-IT" sz="5600" b="1" dirty="0" smtClean="0"/>
              <a:t>The </a:t>
            </a:r>
            <a:r>
              <a:rPr lang="it-IT" sz="5600" b="1" dirty="0" err="1" smtClean="0"/>
              <a:t>activities</a:t>
            </a:r>
            <a:r>
              <a:rPr lang="it-IT" sz="5600" b="1" dirty="0" smtClean="0"/>
              <a:t> </a:t>
            </a:r>
            <a:r>
              <a:rPr lang="it-IT" sz="5600" b="1" dirty="0" err="1" smtClean="0"/>
              <a:t>of</a:t>
            </a:r>
            <a:r>
              <a:rPr lang="it-IT" sz="5600" b="1" dirty="0" smtClean="0"/>
              <a:t> </a:t>
            </a:r>
            <a:r>
              <a:rPr lang="it-IT" sz="5600" b="1" dirty="0" err="1" smtClean="0"/>
              <a:t>this</a:t>
            </a:r>
            <a:r>
              <a:rPr lang="it-IT" sz="5600" b="1" dirty="0" smtClean="0"/>
              <a:t> </a:t>
            </a:r>
            <a:r>
              <a:rPr lang="it-IT" sz="5600" b="1" dirty="0" err="1" smtClean="0"/>
              <a:t>section</a:t>
            </a:r>
            <a:r>
              <a:rPr lang="it-IT" sz="5600" b="1" dirty="0" smtClean="0"/>
              <a:t> introduce the </a:t>
            </a:r>
            <a:r>
              <a:rPr lang="it-IT" sz="5600" b="1" dirty="0" err="1" smtClean="0"/>
              <a:t>problem</a:t>
            </a:r>
            <a:r>
              <a:rPr lang="it-IT" sz="5600" b="1" dirty="0" smtClean="0"/>
              <a:t> </a:t>
            </a:r>
            <a:r>
              <a:rPr lang="it-IT" sz="5600" b="1" dirty="0" err="1" smtClean="0"/>
              <a:t>of</a:t>
            </a:r>
            <a:r>
              <a:rPr lang="it-IT" sz="5600" b="1" dirty="0" smtClean="0"/>
              <a:t> the </a:t>
            </a:r>
            <a:r>
              <a:rPr lang="it-IT" sz="5600" b="1" dirty="0" err="1" smtClean="0"/>
              <a:t>calculating</a:t>
            </a:r>
            <a:r>
              <a:rPr lang="it-IT" sz="5600" b="1" dirty="0" smtClean="0"/>
              <a:t> </a:t>
            </a:r>
            <a:r>
              <a:rPr lang="it-IT" sz="5600" b="1" dirty="0" err="1" smtClean="0"/>
              <a:t>areas</a:t>
            </a:r>
            <a:r>
              <a:rPr lang="it-IT" sz="5600" b="1" dirty="0" smtClean="0"/>
              <a:t> </a:t>
            </a:r>
            <a:r>
              <a:rPr lang="it-IT" sz="5600" b="1" dirty="0" err="1" smtClean="0"/>
              <a:t>of</a:t>
            </a:r>
            <a:r>
              <a:rPr lang="it-IT" sz="5600" b="1" dirty="0" smtClean="0"/>
              <a:t>  </a:t>
            </a:r>
            <a:r>
              <a:rPr lang="it-IT" sz="5600" b="1" dirty="0" err="1" smtClean="0"/>
              <a:t>flat</a:t>
            </a:r>
            <a:r>
              <a:rPr lang="it-IT" sz="5600" b="1" dirty="0" smtClean="0"/>
              <a:t> </a:t>
            </a:r>
            <a:r>
              <a:rPr lang="it-IT" sz="5600" b="1" dirty="0" err="1" smtClean="0"/>
              <a:t>figures</a:t>
            </a:r>
            <a:r>
              <a:rPr lang="it-IT" sz="5600" b="1" dirty="0" smtClean="0"/>
              <a:t> </a:t>
            </a:r>
            <a:r>
              <a:rPr lang="it-IT" sz="5600" b="1" dirty="0" err="1" smtClean="0"/>
              <a:t>whose</a:t>
            </a:r>
            <a:r>
              <a:rPr lang="it-IT" sz="5600" b="1" dirty="0" smtClean="0"/>
              <a:t> </a:t>
            </a:r>
            <a:r>
              <a:rPr lang="it-IT" sz="5600" b="1" dirty="0" err="1" smtClean="0"/>
              <a:t>perimeter</a:t>
            </a:r>
            <a:r>
              <a:rPr lang="it-IT" sz="5600" b="1" dirty="0" smtClean="0"/>
              <a:t> </a:t>
            </a:r>
            <a:r>
              <a:rPr lang="it-IT" sz="5600" b="1" dirty="0" err="1" smtClean="0"/>
              <a:t>is</a:t>
            </a:r>
            <a:r>
              <a:rPr lang="it-IT" sz="5600" b="1" dirty="0" smtClean="0"/>
              <a:t> a </a:t>
            </a:r>
            <a:r>
              <a:rPr lang="it-IT" sz="5600" b="1" dirty="0" err="1" smtClean="0"/>
              <a:t>curved</a:t>
            </a:r>
            <a:r>
              <a:rPr lang="it-IT" sz="5600" b="1" dirty="0" smtClean="0"/>
              <a:t> </a:t>
            </a:r>
            <a:r>
              <a:rPr lang="it-IT" sz="5600" b="1" dirty="0" err="1" smtClean="0"/>
              <a:t>line</a:t>
            </a:r>
            <a:r>
              <a:rPr lang="it-IT" sz="5600" b="1" dirty="0" smtClean="0"/>
              <a:t>. </a:t>
            </a:r>
          </a:p>
          <a:p>
            <a:pPr algn="just">
              <a:lnSpc>
                <a:spcPct val="170000"/>
              </a:lnSpc>
              <a:buNone/>
            </a:pPr>
            <a:r>
              <a:rPr lang="it-IT" sz="5600" b="1" dirty="0" smtClean="0"/>
              <a:t>An </a:t>
            </a:r>
            <a:r>
              <a:rPr lang="it-IT" sz="5600" b="1" dirty="0" err="1" smtClean="0"/>
              <a:t>example</a:t>
            </a:r>
            <a:r>
              <a:rPr lang="it-IT" sz="5600" b="1" dirty="0" smtClean="0"/>
              <a:t> </a:t>
            </a:r>
            <a:r>
              <a:rPr lang="it-IT" sz="5600" b="1" dirty="0" err="1" smtClean="0"/>
              <a:t>is</a:t>
            </a:r>
            <a:r>
              <a:rPr lang="it-IT" sz="5600" b="1" dirty="0" smtClean="0"/>
              <a:t> the area </a:t>
            </a:r>
            <a:r>
              <a:rPr lang="it-IT" sz="5600" b="1" dirty="0" err="1" smtClean="0"/>
              <a:t>of</a:t>
            </a:r>
            <a:r>
              <a:rPr lang="it-IT" sz="5600" b="1" dirty="0" smtClean="0"/>
              <a:t> a pool </a:t>
            </a:r>
            <a:r>
              <a:rPr lang="it-IT" sz="5600" b="1" dirty="0" err="1" smtClean="0"/>
              <a:t>which</a:t>
            </a:r>
            <a:r>
              <a:rPr lang="it-IT" sz="5600" b="1" dirty="0" smtClean="0"/>
              <a:t> </a:t>
            </a:r>
            <a:r>
              <a:rPr lang="it-IT" sz="5600" b="1" dirty="0" err="1" smtClean="0"/>
              <a:t>has</a:t>
            </a:r>
            <a:r>
              <a:rPr lang="it-IT" sz="5600" b="1" dirty="0" smtClean="0"/>
              <a:t> </a:t>
            </a:r>
            <a:r>
              <a:rPr lang="it-IT" sz="5600" b="1" dirty="0" err="1" smtClean="0"/>
              <a:t>to</a:t>
            </a:r>
            <a:r>
              <a:rPr lang="it-IT" sz="5600" b="1" dirty="0" smtClean="0"/>
              <a:t> </a:t>
            </a:r>
            <a:r>
              <a:rPr lang="it-IT" sz="5600" b="1" dirty="0" err="1" smtClean="0"/>
              <a:t>be</a:t>
            </a:r>
            <a:r>
              <a:rPr lang="it-IT" sz="5600" b="1" dirty="0" smtClean="0"/>
              <a:t> </a:t>
            </a:r>
            <a:r>
              <a:rPr lang="it-IT" sz="5600" b="1" dirty="0" err="1" smtClean="0"/>
              <a:t>built</a:t>
            </a:r>
            <a:r>
              <a:rPr lang="it-IT" sz="5600" b="1" dirty="0" smtClean="0"/>
              <a:t> in the </a:t>
            </a:r>
            <a:r>
              <a:rPr lang="it-IT" sz="5600" b="1" dirty="0" err="1" smtClean="0"/>
              <a:t>school</a:t>
            </a:r>
            <a:r>
              <a:rPr lang="it-IT" sz="5600" b="1" dirty="0" smtClean="0"/>
              <a:t>’s </a:t>
            </a:r>
            <a:r>
              <a:rPr lang="it-IT" sz="5600" b="1" dirty="0" err="1" smtClean="0"/>
              <a:t>athletic</a:t>
            </a:r>
            <a:r>
              <a:rPr lang="it-IT" sz="5600" b="1" dirty="0" smtClean="0"/>
              <a:t> </a:t>
            </a:r>
            <a:r>
              <a:rPr lang="it-IT" sz="5600" b="1" dirty="0" err="1" smtClean="0"/>
              <a:t>field</a:t>
            </a:r>
            <a:r>
              <a:rPr lang="it-IT" sz="5600" b="1" dirty="0" smtClean="0"/>
              <a:t>  </a:t>
            </a:r>
            <a:r>
              <a:rPr lang="it-IT" sz="5600" b="1" dirty="0" err="1" smtClean="0"/>
              <a:t>as</a:t>
            </a:r>
            <a:r>
              <a:rPr lang="it-IT" sz="5600" b="1" dirty="0" smtClean="0"/>
              <a:t> </a:t>
            </a:r>
            <a:r>
              <a:rPr lang="it-IT" sz="5600" b="1" dirty="0" err="1" smtClean="0"/>
              <a:t>shown</a:t>
            </a:r>
            <a:endParaRPr lang="it-IT" sz="5600" b="1" dirty="0" smtClean="0"/>
          </a:p>
          <a:p>
            <a:pPr algn="just">
              <a:lnSpc>
                <a:spcPct val="170000"/>
              </a:lnSpc>
              <a:buNone/>
            </a:pPr>
            <a:r>
              <a:rPr lang="it-IT" sz="5600" b="1" dirty="0" smtClean="0"/>
              <a:t> </a:t>
            </a:r>
          </a:p>
          <a:p>
            <a:pPr algn="just">
              <a:buNone/>
            </a:pPr>
            <a:endParaRPr lang="it-IT" sz="12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3214686"/>
            <a:ext cx="2733675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143372" y="2857496"/>
            <a:ext cx="4536000" cy="32594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56102"/>
          </a:xfrm>
        </p:spPr>
        <p:txBody>
          <a:bodyPr>
            <a:normAutofit/>
          </a:bodyPr>
          <a:lstStyle/>
          <a:p>
            <a:endParaRPr lang="it-IT" sz="2000" dirty="0" smtClean="0"/>
          </a:p>
          <a:p>
            <a:r>
              <a:rPr lang="it-IT" sz="1600" b="1" dirty="0" err="1" smtClean="0"/>
              <a:t>Use</a:t>
            </a:r>
            <a:r>
              <a:rPr lang="it-IT" sz="1600" b="1" dirty="0" smtClean="0"/>
              <a:t> </a:t>
            </a:r>
            <a:r>
              <a:rPr lang="it-IT" sz="1600" b="1" dirty="0" err="1" smtClean="0"/>
              <a:t>these</a:t>
            </a:r>
            <a:r>
              <a:rPr lang="it-IT" sz="1600" b="1" dirty="0" smtClean="0"/>
              <a:t> </a:t>
            </a:r>
            <a:r>
              <a:rPr lang="it-IT" sz="1600" b="1" dirty="0" err="1" smtClean="0"/>
              <a:t>formulas</a:t>
            </a:r>
            <a:r>
              <a:rPr lang="it-IT" sz="1600" b="1" dirty="0" smtClean="0"/>
              <a:t> </a:t>
            </a:r>
            <a:r>
              <a:rPr lang="it-IT" sz="1600" b="1" dirty="0" err="1" smtClean="0"/>
              <a:t>for</a:t>
            </a:r>
            <a:r>
              <a:rPr lang="it-IT" sz="1600" b="1" dirty="0" smtClean="0"/>
              <a:t> </a:t>
            </a:r>
            <a:r>
              <a:rPr lang="it-IT" sz="1600" b="1" dirty="0" err="1" smtClean="0"/>
              <a:t>calculating</a:t>
            </a:r>
            <a:r>
              <a:rPr lang="it-IT" sz="1600" b="1" dirty="0" smtClean="0"/>
              <a:t> the </a:t>
            </a:r>
            <a:r>
              <a:rPr lang="it-IT" sz="1600" b="1" dirty="0" err="1" smtClean="0"/>
              <a:t>areas</a:t>
            </a:r>
            <a:r>
              <a:rPr lang="it-IT" sz="1600" b="1" dirty="0" smtClean="0"/>
              <a:t> or the statement </a:t>
            </a:r>
            <a:r>
              <a:rPr lang="it-IT" sz="1600" b="1" dirty="0" err="1" smtClean="0"/>
              <a:t>to</a:t>
            </a:r>
            <a:r>
              <a:rPr lang="it-IT" sz="1600" b="1" dirty="0" smtClean="0"/>
              <a:t> </a:t>
            </a:r>
            <a:r>
              <a:rPr lang="it-IT" sz="1600" b="1" dirty="0" err="1" smtClean="0"/>
              <a:t>fill</a:t>
            </a:r>
            <a:r>
              <a:rPr lang="it-IT" sz="1600" b="1" dirty="0" smtClean="0"/>
              <a:t> in the </a:t>
            </a:r>
            <a:r>
              <a:rPr lang="it-IT" sz="1600" b="1" dirty="0" err="1" smtClean="0"/>
              <a:t>boxes</a:t>
            </a:r>
            <a:r>
              <a:rPr lang="it-IT" sz="1600" b="1" dirty="0" smtClean="0"/>
              <a:t> in the figure </a:t>
            </a:r>
            <a:r>
              <a:rPr lang="it-IT" sz="1600" b="1" dirty="0" err="1" smtClean="0"/>
              <a:t>above</a:t>
            </a:r>
            <a:r>
              <a:rPr lang="it-IT" sz="1600" b="1" dirty="0" smtClean="0"/>
              <a:t>.</a:t>
            </a:r>
          </a:p>
          <a:p>
            <a:pPr>
              <a:buNone/>
            </a:pPr>
            <a:endParaRPr lang="it-IT" sz="1600" b="1" dirty="0" smtClean="0"/>
          </a:p>
          <a:p>
            <a:r>
              <a:rPr lang="it-IT" sz="1600" b="1" dirty="0" smtClean="0"/>
              <a:t>Note the </a:t>
            </a:r>
            <a:r>
              <a:rPr lang="it-IT" sz="1600" b="1" dirty="0" err="1" smtClean="0"/>
              <a:t>legend</a:t>
            </a:r>
            <a:r>
              <a:rPr lang="it-IT" sz="1600" b="1" dirty="0" smtClean="0"/>
              <a:t> </a:t>
            </a:r>
            <a:r>
              <a:rPr lang="it-IT" sz="1600" b="1" dirty="0" err="1" smtClean="0"/>
              <a:t>below</a:t>
            </a:r>
            <a:r>
              <a:rPr lang="it-IT" sz="1600" b="1" dirty="0" smtClean="0"/>
              <a:t> the figure, on the right.</a:t>
            </a:r>
          </a:p>
          <a:p>
            <a:endParaRPr lang="it-IT" sz="2000" dirty="0" smtClean="0"/>
          </a:p>
          <a:p>
            <a:pPr>
              <a:buNone/>
            </a:pPr>
            <a:r>
              <a:rPr lang="it-IT" sz="2000" dirty="0" smtClean="0"/>
              <a:t>     </a:t>
            </a:r>
            <a:r>
              <a:rPr lang="it-IT" sz="2000" dirty="0" err="1" smtClean="0"/>
              <a:t>A=lw</a:t>
            </a:r>
            <a:r>
              <a:rPr lang="it-IT" sz="2000" dirty="0" smtClean="0"/>
              <a:t>        </a:t>
            </a:r>
            <a:r>
              <a:rPr lang="it-IT" sz="2000" dirty="0" err="1" smtClean="0"/>
              <a:t>A=</a:t>
            </a:r>
            <a:r>
              <a:rPr lang="it-IT" sz="2000" dirty="0" smtClean="0"/>
              <a:t>          </a:t>
            </a:r>
            <a:r>
              <a:rPr lang="it-IT" sz="2000" dirty="0" err="1" smtClean="0"/>
              <a:t>A=</a:t>
            </a:r>
            <a:r>
              <a:rPr lang="it-IT" sz="2000" dirty="0" smtClean="0"/>
              <a:t>          </a:t>
            </a:r>
            <a:r>
              <a:rPr lang="it-IT" sz="1600" dirty="0" smtClean="0"/>
              <a:t>A </a:t>
            </a:r>
            <a:r>
              <a:rPr lang="it-IT" sz="1600" dirty="0" err="1" smtClean="0"/>
              <a:t>new</a:t>
            </a:r>
            <a:r>
              <a:rPr lang="it-IT" sz="1600" dirty="0" smtClean="0"/>
              <a:t> </a:t>
            </a:r>
            <a:r>
              <a:rPr lang="it-IT" sz="1600" dirty="0" err="1" smtClean="0"/>
              <a:t>kind</a:t>
            </a:r>
            <a:r>
              <a:rPr lang="it-IT" sz="1600" dirty="0" smtClean="0"/>
              <a:t> </a:t>
            </a:r>
            <a:r>
              <a:rPr lang="it-IT" sz="1600" dirty="0" err="1" smtClean="0"/>
              <a:t>of</a:t>
            </a:r>
            <a:r>
              <a:rPr lang="it-IT" sz="1600" dirty="0" smtClean="0"/>
              <a:t> formula </a:t>
            </a:r>
            <a:r>
              <a:rPr lang="it-IT" sz="1600" dirty="0" err="1" smtClean="0"/>
              <a:t>is</a:t>
            </a:r>
            <a:r>
              <a:rPr lang="it-IT" sz="1600" dirty="0" smtClean="0"/>
              <a:t> </a:t>
            </a:r>
            <a:r>
              <a:rPr lang="it-IT" sz="1600" dirty="0" err="1" smtClean="0"/>
              <a:t>needed</a:t>
            </a:r>
            <a:endParaRPr lang="it-IT" sz="1600" dirty="0" smtClean="0"/>
          </a:p>
          <a:p>
            <a:pPr>
              <a:buNone/>
            </a:pPr>
            <a:endParaRPr lang="it-IT" sz="1600" dirty="0" smtClean="0"/>
          </a:p>
          <a:p>
            <a:pPr>
              <a:buNone/>
            </a:pPr>
            <a:endParaRPr lang="it-IT" sz="1600" dirty="0" smtClean="0"/>
          </a:p>
          <a:p>
            <a:pPr algn="just"/>
            <a:r>
              <a:rPr lang="en-US" sz="1600" b="1" dirty="0" smtClean="0"/>
              <a:t>Complete   </a:t>
            </a:r>
            <a:r>
              <a:rPr lang="en-US" sz="1600" b="1" dirty="0" smtClean="0">
                <a:solidFill>
                  <a:schemeClr val="accent1"/>
                </a:solidFill>
                <a:hlinkClick r:id="rId2" action="ppaction://hlinkfile"/>
              </a:rPr>
              <a:t>ACTIVITY 3</a:t>
            </a:r>
            <a:r>
              <a:rPr lang="en-US" sz="1600" b="1" dirty="0" smtClean="0"/>
              <a:t> (5 min.) reading, watching, selecting and writing. The aim is to strengthen the concepts of inscribed and circumscribed rectangles, the estimate of area</a:t>
            </a:r>
          </a:p>
          <a:p>
            <a:pPr algn="just"/>
            <a:endParaRPr lang="en-US" sz="1600" b="1" i="1" dirty="0" smtClean="0"/>
          </a:p>
          <a:p>
            <a:pPr algn="just"/>
            <a:r>
              <a:rPr lang="en-US" sz="1600" b="1" dirty="0" smtClean="0"/>
              <a:t>Listen to the </a:t>
            </a:r>
            <a:r>
              <a:rPr lang="en-US" sz="1600" b="1" dirty="0" smtClean="0">
                <a:hlinkClick r:id="rId3" action="ppaction://hlinkfile"/>
              </a:rPr>
              <a:t>audio-file</a:t>
            </a:r>
            <a:r>
              <a:rPr lang="en-US" sz="1600" b="1" dirty="0" smtClean="0"/>
              <a:t> and then complete 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hlinkClick r:id="rId4" action="ppaction://hlinkfile"/>
              </a:rPr>
              <a:t>ACTIVITY 4</a:t>
            </a:r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600" b="1" dirty="0" smtClean="0"/>
              <a:t>(8 min.)</a:t>
            </a:r>
            <a:endParaRPr lang="en-US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it-IT" sz="1600" dirty="0" smtClean="0"/>
          </a:p>
          <a:p>
            <a:pPr>
              <a:buNone/>
            </a:pPr>
            <a:r>
              <a:rPr lang="it-IT" sz="1600" dirty="0" smtClean="0"/>
              <a:t> </a:t>
            </a:r>
            <a:endParaRPr lang="it-IT" sz="16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2357430"/>
            <a:ext cx="438150" cy="428625"/>
          </a:xfrm>
          <a:prstGeom prst="rect">
            <a:avLst/>
          </a:prstGeom>
          <a:noFill/>
        </p:spPr>
      </p:pic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48" y="2500306"/>
            <a:ext cx="342900" cy="238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255574"/>
          </a:xfrm>
        </p:spPr>
        <p:txBody>
          <a:bodyPr>
            <a:normAutofit fontScale="92500" lnSpcReduction="20000"/>
          </a:bodyPr>
          <a:lstStyle/>
          <a:p>
            <a:r>
              <a:rPr lang="en-US" sz="1700" b="1" dirty="0" smtClean="0">
                <a:solidFill>
                  <a:srgbClr val="FF0000"/>
                </a:solidFill>
              </a:rPr>
              <a:t>Toward the definition of Definite Integral</a:t>
            </a:r>
          </a:p>
          <a:p>
            <a:endParaRPr lang="en-US" sz="1200" b="1" i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1200" b="1" i="1" dirty="0" smtClean="0"/>
              <a:t>	</a:t>
            </a:r>
            <a:r>
              <a:rPr lang="en-US" sz="1700" b="1" dirty="0" smtClean="0"/>
              <a:t>If the perimeter of the pool is considered like the graph of a function  the problem becomes:</a:t>
            </a:r>
          </a:p>
          <a:p>
            <a:endParaRPr lang="en-US" sz="1200" b="1" i="1" dirty="0" smtClean="0"/>
          </a:p>
          <a:p>
            <a:endParaRPr lang="en-US" sz="1200" b="1" i="1" dirty="0" smtClean="0"/>
          </a:p>
          <a:p>
            <a:endParaRPr lang="en-US" sz="1200" b="1" i="1" dirty="0" smtClean="0"/>
          </a:p>
          <a:p>
            <a:endParaRPr lang="en-US" sz="1200" b="1" i="1" dirty="0" smtClean="0"/>
          </a:p>
          <a:p>
            <a:endParaRPr lang="en-US" sz="1200" b="1" i="1" dirty="0" smtClean="0"/>
          </a:p>
          <a:p>
            <a:endParaRPr lang="en-US" sz="1200" b="1" i="1" dirty="0" smtClean="0"/>
          </a:p>
        </p:txBody>
      </p:sp>
      <p:sp>
        <p:nvSpPr>
          <p:cNvPr id="8" name="CasellaDiTesto 7"/>
          <p:cNvSpPr txBox="1"/>
          <p:nvPr/>
        </p:nvSpPr>
        <p:spPr>
          <a:xfrm>
            <a:off x="857224" y="1357298"/>
            <a:ext cx="7215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928802"/>
            <a:ext cx="5057775" cy="366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Connettore 7 5"/>
          <p:cNvCxnSpPr/>
          <p:nvPr/>
        </p:nvCxnSpPr>
        <p:spPr>
          <a:xfrm flipV="1">
            <a:off x="3929058" y="2357430"/>
            <a:ext cx="2571768" cy="107157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aborazione alternativa 6"/>
          <p:cNvSpPr/>
          <p:nvPr/>
        </p:nvSpPr>
        <p:spPr>
          <a:xfrm>
            <a:off x="6715140" y="2071678"/>
            <a:ext cx="1428760" cy="642942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err="1" smtClean="0">
                <a:solidFill>
                  <a:schemeClr val="tx1"/>
                </a:solidFill>
              </a:rPr>
              <a:t>Lower</a:t>
            </a:r>
            <a:r>
              <a:rPr lang="it-IT" dirty="0" smtClean="0">
                <a:solidFill>
                  <a:schemeClr val="tx1"/>
                </a:solidFill>
              </a:rPr>
              <a:t> sum</a:t>
            </a:r>
            <a:endParaRPr lang="it-IT" dirty="0">
              <a:solidFill>
                <a:schemeClr val="tx1"/>
              </a:solidFill>
            </a:endParaRPr>
          </a:p>
        </p:txBody>
      </p:sp>
      <p:cxnSp>
        <p:nvCxnSpPr>
          <p:cNvPr id="9" name="Connettore 7 8"/>
          <p:cNvCxnSpPr/>
          <p:nvPr/>
        </p:nvCxnSpPr>
        <p:spPr>
          <a:xfrm rot="5400000" flipH="1" flipV="1">
            <a:off x="5357818" y="3571876"/>
            <a:ext cx="1500198" cy="1500198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aborazione alternativa 10"/>
          <p:cNvSpPr/>
          <p:nvPr/>
        </p:nvSpPr>
        <p:spPr>
          <a:xfrm>
            <a:off x="6715140" y="2928934"/>
            <a:ext cx="1428760" cy="642942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Upper sum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6" name="Segnaposto contenuto 2"/>
          <p:cNvSpPr txBox="1">
            <a:spLocks/>
          </p:cNvSpPr>
          <p:nvPr/>
        </p:nvSpPr>
        <p:spPr>
          <a:xfrm>
            <a:off x="6500826" y="3929066"/>
            <a:ext cx="2143140" cy="207170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3" action="ppaction://hlinkfile"/>
              </a:rPr>
              <a:t>Activity 5</a:t>
            </a: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1000" b="1" i="1" dirty="0" smtClean="0"/>
              <a:t>aim: to gain familiarity with the lower and upper sums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lang="en-US" sz="1000" b="1" i="1" dirty="0" smtClean="0"/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4" action="ppaction://hlinkfile"/>
              </a:rPr>
              <a:t>Activity 6</a:t>
            </a:r>
            <a:endParaRPr kumimoji="0" lang="en-US" sz="1200" b="1" i="1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1000" b="1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Use the correct</a:t>
            </a:r>
            <a:r>
              <a:rPr kumimoji="0" lang="en-US" sz="1000" b="1" i="1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words to complete the text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en-US" sz="1000" b="1" i="1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en-US" sz="1200" b="1" i="1" baseline="0" dirty="0" smtClean="0">
                <a:solidFill>
                  <a:srgbClr val="FF0000"/>
                </a:solidFill>
                <a:hlinkClick r:id="rId5" action="ppaction://hlinkfile"/>
              </a:rPr>
              <a:t>Activity 7</a:t>
            </a:r>
            <a:endParaRPr lang="en-US" sz="1200" b="1" i="1" baseline="0" dirty="0" smtClean="0">
              <a:solidFill>
                <a:srgbClr val="FF0000"/>
              </a:solidFill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en-US" sz="1000" b="1" i="1" baseline="0" dirty="0" smtClean="0"/>
              <a:t>Self</a:t>
            </a:r>
            <a:r>
              <a:rPr lang="en-US" sz="1000" b="1" i="1" dirty="0" smtClean="0"/>
              <a:t> assessment</a:t>
            </a:r>
            <a:endParaRPr kumimoji="0" lang="en-US" sz="1000" b="1" i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183880" cy="765808"/>
          </a:xfrm>
        </p:spPr>
        <p:txBody>
          <a:bodyPr>
            <a:normAutofit/>
          </a:bodyPr>
          <a:lstStyle/>
          <a:p>
            <a:pPr algn="ctr"/>
            <a:r>
              <a:rPr lang="it-IT" sz="3000" dirty="0" smtClean="0"/>
              <a:t>3. Definite </a:t>
            </a:r>
            <a:r>
              <a:rPr lang="it-IT" sz="3000" dirty="0" err="1" smtClean="0"/>
              <a:t>Integral</a:t>
            </a:r>
            <a:r>
              <a:rPr lang="it-IT" sz="3000" dirty="0" smtClean="0"/>
              <a:t> </a:t>
            </a:r>
            <a:r>
              <a:rPr lang="it-IT" sz="3000" dirty="0" err="1" smtClean="0"/>
              <a:t>of</a:t>
            </a:r>
            <a:r>
              <a:rPr lang="it-IT" sz="3000" dirty="0" smtClean="0"/>
              <a:t> a </a:t>
            </a:r>
            <a:r>
              <a:rPr lang="it-IT" sz="3000" dirty="0" err="1" smtClean="0"/>
              <a:t>function</a:t>
            </a:r>
            <a:r>
              <a:rPr lang="it-IT" sz="3000" dirty="0" smtClean="0"/>
              <a:t> f(x)</a:t>
            </a:r>
            <a:endParaRPr lang="it-IT" sz="3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1500174"/>
            <a:ext cx="7926732" cy="450059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it-IT" sz="1400" b="1" dirty="0" err="1" smtClean="0"/>
              <a:t>Definition</a:t>
            </a:r>
            <a:r>
              <a:rPr lang="it-IT" sz="1400" b="1" dirty="0" smtClean="0"/>
              <a:t> </a:t>
            </a:r>
          </a:p>
          <a:p>
            <a:pPr>
              <a:buNone/>
            </a:pPr>
            <a:endParaRPr lang="it-IT" sz="1400" dirty="0" smtClean="0"/>
          </a:p>
          <a:p>
            <a:pPr>
              <a:lnSpc>
                <a:spcPct val="150000"/>
              </a:lnSpc>
              <a:buNone/>
            </a:pPr>
            <a:r>
              <a:rPr lang="it-IT" sz="1600" dirty="0" smtClean="0"/>
              <a:t>	</a:t>
            </a:r>
            <a:r>
              <a:rPr lang="it-IT" sz="1600" dirty="0" err="1" smtClean="0"/>
              <a:t>Let</a:t>
            </a:r>
            <a:r>
              <a:rPr lang="it-IT" sz="1600" dirty="0" smtClean="0"/>
              <a:t>’s indicate the P area </a:t>
            </a:r>
            <a:r>
              <a:rPr lang="it-IT" sz="1600" dirty="0" err="1" smtClean="0"/>
              <a:t>with</a:t>
            </a:r>
            <a:r>
              <a:rPr lang="it-IT" sz="1600" dirty="0" smtClean="0"/>
              <a:t> the </a:t>
            </a:r>
            <a:r>
              <a:rPr lang="it-IT" sz="1600" dirty="0" err="1" smtClean="0"/>
              <a:t>letter</a:t>
            </a:r>
            <a:r>
              <a:rPr lang="it-IT" sz="1600" dirty="0" smtClean="0"/>
              <a:t> S </a:t>
            </a:r>
            <a:r>
              <a:rPr lang="it-IT" sz="1600" dirty="0" err="1" smtClean="0"/>
              <a:t>to</a:t>
            </a:r>
            <a:r>
              <a:rPr lang="it-IT" sz="1600" dirty="0" smtClean="0"/>
              <a:t> </a:t>
            </a:r>
            <a:r>
              <a:rPr lang="it-IT" sz="1600" dirty="0" err="1" smtClean="0"/>
              <a:t>adapt</a:t>
            </a:r>
            <a:r>
              <a:rPr lang="it-IT" sz="1600" dirty="0" smtClean="0"/>
              <a:t> </a:t>
            </a:r>
            <a:r>
              <a:rPr lang="it-IT" sz="1600" dirty="0" err="1" smtClean="0"/>
              <a:t>it</a:t>
            </a:r>
            <a:r>
              <a:rPr lang="it-IT" sz="1600" dirty="0" smtClean="0"/>
              <a:t> </a:t>
            </a:r>
            <a:r>
              <a:rPr lang="it-IT" sz="1600" dirty="0" err="1" smtClean="0"/>
              <a:t>to</a:t>
            </a:r>
            <a:r>
              <a:rPr lang="it-IT" sz="1600" dirty="0" smtClean="0"/>
              <a:t>  the </a:t>
            </a:r>
            <a:r>
              <a:rPr lang="it-IT" sz="1600" dirty="0" err="1" smtClean="0"/>
              <a:t>maths</a:t>
            </a:r>
            <a:r>
              <a:rPr lang="it-IT" sz="1600" dirty="0" smtClean="0"/>
              <a:t> </a:t>
            </a:r>
            <a:r>
              <a:rPr lang="it-IT" sz="1600" dirty="0" err="1" smtClean="0"/>
              <a:t>language</a:t>
            </a:r>
            <a:r>
              <a:rPr lang="it-IT" sz="1600" dirty="0" smtClean="0"/>
              <a:t> </a:t>
            </a:r>
            <a:r>
              <a:rPr lang="it-IT" sz="1600" dirty="0" err="1" smtClean="0"/>
              <a:t>of</a:t>
            </a:r>
            <a:r>
              <a:rPr lang="it-IT" sz="1600" dirty="0" smtClean="0"/>
              <a:t> </a:t>
            </a:r>
            <a:r>
              <a:rPr lang="it-IT" sz="1600" dirty="0" err="1" smtClean="0"/>
              <a:t>most</a:t>
            </a:r>
            <a:r>
              <a:rPr lang="it-IT" sz="1600" dirty="0" smtClean="0"/>
              <a:t> </a:t>
            </a:r>
            <a:r>
              <a:rPr lang="it-IT" sz="1600" dirty="0" err="1" smtClean="0"/>
              <a:t>texts</a:t>
            </a:r>
            <a:r>
              <a:rPr lang="it-IT" sz="1600" dirty="0" smtClean="0"/>
              <a:t>. </a:t>
            </a:r>
            <a:r>
              <a:rPr lang="it-IT" sz="1600" dirty="0" err="1" smtClean="0"/>
              <a:t>Then</a:t>
            </a:r>
            <a:r>
              <a:rPr lang="it-IT" sz="1600" dirty="0" smtClean="0"/>
              <a:t>:</a:t>
            </a:r>
          </a:p>
          <a:p>
            <a:pPr>
              <a:buNone/>
            </a:pPr>
            <a:endParaRPr lang="it-IT" sz="1400" dirty="0" smtClean="0"/>
          </a:p>
          <a:p>
            <a:pPr>
              <a:buNone/>
            </a:pPr>
            <a:r>
              <a:rPr lang="it-IT" sz="1400" dirty="0" smtClean="0"/>
              <a:t>                                               </a:t>
            </a:r>
            <a:r>
              <a:rPr lang="it-IT" sz="1400" dirty="0" err="1" smtClean="0"/>
              <a:t>s</a:t>
            </a:r>
            <a:r>
              <a:rPr lang="it-IT" sz="1400" baseline="-25000" dirty="0" err="1" smtClean="0"/>
              <a:t>n</a:t>
            </a:r>
            <a:r>
              <a:rPr lang="it-IT" sz="1400" dirty="0" smtClean="0"/>
              <a:t>   &lt;  S  &lt; </a:t>
            </a:r>
            <a:r>
              <a:rPr lang="it-IT" sz="1400" dirty="0" err="1" smtClean="0"/>
              <a:t>S</a:t>
            </a:r>
            <a:r>
              <a:rPr lang="it-IT" sz="1400" baseline="-25000" dirty="0" err="1" smtClean="0"/>
              <a:t>n</a:t>
            </a:r>
            <a:endParaRPr lang="it-IT" sz="1400" dirty="0" smtClean="0"/>
          </a:p>
          <a:p>
            <a:pPr>
              <a:buNone/>
            </a:pPr>
            <a:endParaRPr lang="it-IT" sz="1400" dirty="0" smtClean="0"/>
          </a:p>
          <a:p>
            <a:pPr algn="just">
              <a:lnSpc>
                <a:spcPct val="160000"/>
              </a:lnSpc>
              <a:buNone/>
            </a:pPr>
            <a:r>
              <a:rPr lang="it-IT" sz="1700" dirty="0" smtClean="0"/>
              <a:t>	</a:t>
            </a:r>
            <a:r>
              <a:rPr lang="it-IT" sz="1700" dirty="0" err="1" smtClean="0"/>
              <a:t>If</a:t>
            </a:r>
            <a:r>
              <a:rPr lang="it-IT" sz="1700" dirty="0" smtClean="0"/>
              <a:t> the </a:t>
            </a:r>
            <a:r>
              <a:rPr lang="it-IT" sz="1700" dirty="0" err="1" smtClean="0"/>
              <a:t>number</a:t>
            </a:r>
            <a:r>
              <a:rPr lang="it-IT" sz="1700" dirty="0" smtClean="0"/>
              <a:t> n </a:t>
            </a:r>
            <a:r>
              <a:rPr lang="it-IT" sz="1700" dirty="0" err="1" smtClean="0"/>
              <a:t>tends</a:t>
            </a:r>
            <a:r>
              <a:rPr lang="it-IT" sz="1700" dirty="0" smtClean="0"/>
              <a:t> </a:t>
            </a:r>
            <a:r>
              <a:rPr lang="it-IT" sz="1700" dirty="0" err="1" smtClean="0"/>
              <a:t>towards</a:t>
            </a:r>
            <a:r>
              <a:rPr lang="it-IT" sz="1700" dirty="0" smtClean="0"/>
              <a:t> </a:t>
            </a:r>
            <a:r>
              <a:rPr lang="it-IT" sz="1700" dirty="0" err="1" smtClean="0"/>
              <a:t>infinity</a:t>
            </a:r>
            <a:r>
              <a:rPr lang="it-IT" sz="1700" dirty="0" smtClean="0"/>
              <a:t>, and the </a:t>
            </a:r>
            <a:r>
              <a:rPr lang="it-IT" sz="1700" dirty="0" err="1" smtClean="0"/>
              <a:t>width</a:t>
            </a:r>
            <a:r>
              <a:rPr lang="it-IT" sz="1700" dirty="0" smtClean="0"/>
              <a:t> </a:t>
            </a:r>
            <a:r>
              <a:rPr lang="it-IT" sz="1700" dirty="0" err="1" smtClean="0"/>
              <a:t>of</a:t>
            </a:r>
            <a:r>
              <a:rPr lang="it-IT" sz="1700" dirty="0" smtClean="0"/>
              <a:t> </a:t>
            </a:r>
            <a:r>
              <a:rPr lang="it-IT" sz="1700" dirty="0" err="1" smtClean="0"/>
              <a:t>each</a:t>
            </a:r>
            <a:r>
              <a:rPr lang="it-IT" sz="1700" dirty="0" smtClean="0"/>
              <a:t> </a:t>
            </a:r>
            <a:r>
              <a:rPr lang="it-IT" sz="1700" dirty="0" err="1" smtClean="0"/>
              <a:t>interval</a:t>
            </a:r>
            <a:r>
              <a:rPr lang="it-IT" sz="1700" dirty="0" smtClean="0"/>
              <a:t> </a:t>
            </a:r>
            <a:r>
              <a:rPr lang="it-IT" sz="1700" dirty="0" err="1" smtClean="0"/>
              <a:t>tends</a:t>
            </a:r>
            <a:r>
              <a:rPr lang="it-IT" sz="1700" dirty="0" smtClean="0"/>
              <a:t> </a:t>
            </a:r>
            <a:r>
              <a:rPr lang="it-IT" sz="1700" dirty="0" err="1" smtClean="0"/>
              <a:t>toward</a:t>
            </a:r>
            <a:r>
              <a:rPr lang="it-IT" sz="1700" dirty="0" smtClean="0"/>
              <a:t> zero, </a:t>
            </a:r>
            <a:r>
              <a:rPr lang="it-IT" sz="1700" dirty="0" err="1" smtClean="0"/>
              <a:t>then</a:t>
            </a:r>
            <a:r>
              <a:rPr lang="it-IT" sz="1700" dirty="0" smtClean="0"/>
              <a:t> the </a:t>
            </a:r>
            <a:r>
              <a:rPr lang="it-IT" sz="1700" dirty="0" err="1" smtClean="0"/>
              <a:t>limit</a:t>
            </a:r>
            <a:r>
              <a:rPr lang="it-IT" sz="1700" dirty="0" smtClean="0"/>
              <a:t> </a:t>
            </a:r>
            <a:r>
              <a:rPr lang="it-IT" sz="1700" dirty="0" err="1" smtClean="0"/>
              <a:t>of</a:t>
            </a:r>
            <a:r>
              <a:rPr lang="it-IT" sz="1700" dirty="0" smtClean="0"/>
              <a:t> the </a:t>
            </a:r>
            <a:r>
              <a:rPr lang="it-IT" sz="1700" dirty="0" err="1" smtClean="0"/>
              <a:t>two</a:t>
            </a:r>
            <a:r>
              <a:rPr lang="it-IT" sz="1700" dirty="0" smtClean="0"/>
              <a:t> </a:t>
            </a:r>
            <a:r>
              <a:rPr lang="it-IT" sz="1700" dirty="0" err="1" smtClean="0"/>
              <a:t>sequences</a:t>
            </a:r>
            <a:r>
              <a:rPr lang="it-IT" sz="1700" dirty="0" smtClean="0"/>
              <a:t> </a:t>
            </a:r>
            <a:r>
              <a:rPr lang="it-IT" sz="1700" dirty="0" err="1" smtClean="0"/>
              <a:t>tends</a:t>
            </a:r>
            <a:r>
              <a:rPr lang="it-IT" sz="1700" dirty="0" smtClean="0"/>
              <a:t> </a:t>
            </a:r>
            <a:r>
              <a:rPr lang="it-IT" sz="1700" dirty="0" err="1" smtClean="0"/>
              <a:t>towards</a:t>
            </a:r>
            <a:r>
              <a:rPr lang="it-IT" sz="1700" dirty="0" smtClean="0"/>
              <a:t> the </a:t>
            </a:r>
            <a:r>
              <a:rPr lang="it-IT" sz="1700" dirty="0" err="1" smtClean="0"/>
              <a:t>same</a:t>
            </a:r>
            <a:r>
              <a:rPr lang="it-IT" sz="1700" dirty="0" smtClean="0"/>
              <a:t> </a:t>
            </a:r>
            <a:r>
              <a:rPr lang="it-IT" sz="1700" dirty="0" err="1" smtClean="0"/>
              <a:t>limit</a:t>
            </a:r>
            <a:r>
              <a:rPr lang="it-IT" sz="1700" dirty="0" smtClean="0"/>
              <a:t>:</a:t>
            </a:r>
          </a:p>
          <a:p>
            <a:pPr>
              <a:lnSpc>
                <a:spcPct val="160000"/>
              </a:lnSpc>
              <a:buNone/>
            </a:pPr>
            <a:endParaRPr lang="it-IT" sz="1700" dirty="0" smtClean="0"/>
          </a:p>
          <a:p>
            <a:pPr>
              <a:buNone/>
            </a:pPr>
            <a:r>
              <a:rPr lang="it-IT" sz="1600" dirty="0" smtClean="0"/>
              <a:t>	</a:t>
            </a:r>
            <a:r>
              <a:rPr lang="it-IT" sz="1600" dirty="0" err="1" smtClean="0"/>
              <a:t>This</a:t>
            </a:r>
            <a:r>
              <a:rPr lang="it-IT" sz="1600" dirty="0" smtClean="0"/>
              <a:t> </a:t>
            </a:r>
            <a:r>
              <a:rPr lang="it-IT" sz="1600" dirty="0" err="1" smtClean="0"/>
              <a:t>limit</a:t>
            </a:r>
            <a:r>
              <a:rPr lang="it-IT" sz="1600" dirty="0" smtClean="0"/>
              <a:t> </a:t>
            </a:r>
            <a:r>
              <a:rPr lang="it-IT" sz="1600" dirty="0" err="1" smtClean="0"/>
              <a:t>is</a:t>
            </a:r>
            <a:r>
              <a:rPr lang="it-IT" sz="1600" dirty="0" smtClean="0"/>
              <a:t> </a:t>
            </a:r>
            <a:r>
              <a:rPr lang="it-IT" sz="1600" dirty="0" err="1" smtClean="0"/>
              <a:t>called</a:t>
            </a:r>
            <a:r>
              <a:rPr lang="it-IT" sz="1600" dirty="0" smtClean="0"/>
              <a:t> definite </a:t>
            </a:r>
            <a:r>
              <a:rPr lang="it-IT" sz="1600" dirty="0" err="1" smtClean="0"/>
              <a:t>integral</a:t>
            </a:r>
            <a:r>
              <a:rPr lang="it-IT" sz="1600" dirty="0" smtClean="0"/>
              <a:t> </a:t>
            </a:r>
            <a:r>
              <a:rPr lang="it-IT" sz="1600" dirty="0" err="1" smtClean="0"/>
              <a:t>of</a:t>
            </a:r>
            <a:r>
              <a:rPr lang="it-IT" sz="1600" dirty="0" smtClean="0"/>
              <a:t> the </a:t>
            </a:r>
            <a:r>
              <a:rPr lang="it-IT" sz="1600" dirty="0" err="1" smtClean="0"/>
              <a:t>continuous</a:t>
            </a:r>
            <a:r>
              <a:rPr lang="it-IT" sz="1600" dirty="0" smtClean="0"/>
              <a:t> </a:t>
            </a:r>
            <a:r>
              <a:rPr lang="it-IT" sz="1600" dirty="0" err="1" smtClean="0"/>
              <a:t>function</a:t>
            </a:r>
            <a:r>
              <a:rPr lang="it-IT" sz="1600" dirty="0" smtClean="0"/>
              <a:t> f(x) in the </a:t>
            </a:r>
            <a:r>
              <a:rPr lang="it-IT" sz="1600" dirty="0" err="1" smtClean="0"/>
              <a:t>interval</a:t>
            </a:r>
            <a:r>
              <a:rPr lang="it-IT" sz="1600" dirty="0" smtClean="0"/>
              <a:t> [a, b].</a:t>
            </a:r>
          </a:p>
          <a:p>
            <a:pPr>
              <a:buNone/>
            </a:pPr>
            <a:endParaRPr lang="it-IT" sz="1600" dirty="0" smtClean="0"/>
          </a:p>
          <a:p>
            <a:pPr>
              <a:buNone/>
            </a:pPr>
            <a:endParaRPr lang="it-IT" sz="1400" dirty="0" smtClean="0"/>
          </a:p>
          <a:p>
            <a:pPr>
              <a:buNone/>
            </a:pPr>
            <a:endParaRPr lang="it-IT" sz="1400" dirty="0" smtClean="0"/>
          </a:p>
          <a:p>
            <a:pPr>
              <a:buNone/>
            </a:pPr>
            <a:endParaRPr lang="it-IT" sz="1400" dirty="0" smtClean="0"/>
          </a:p>
          <a:p>
            <a:pPr>
              <a:buNone/>
            </a:pPr>
            <a:endParaRPr lang="it-IT" sz="1400" dirty="0" smtClean="0"/>
          </a:p>
          <a:p>
            <a:pPr>
              <a:buNone/>
            </a:pPr>
            <a:endParaRPr lang="it-IT" sz="14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4643446"/>
            <a:ext cx="3267075" cy="590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041788"/>
          </a:xfrm>
        </p:spPr>
        <p:txBody>
          <a:bodyPr/>
          <a:lstStyle/>
          <a:p>
            <a:r>
              <a:rPr lang="it-IT" sz="1600" b="1" dirty="0" err="1" smtClean="0"/>
              <a:t>Geometric</a:t>
            </a:r>
            <a:r>
              <a:rPr lang="it-IT" sz="1600" b="1" dirty="0" smtClean="0"/>
              <a:t> </a:t>
            </a:r>
            <a:r>
              <a:rPr lang="it-IT" sz="1600" b="1" dirty="0" err="1" smtClean="0"/>
              <a:t>meaning</a:t>
            </a:r>
            <a:endParaRPr lang="it-IT" sz="1600" b="1" dirty="0" smtClean="0"/>
          </a:p>
          <a:p>
            <a:pPr>
              <a:buNone/>
            </a:pPr>
            <a:endParaRPr lang="it-IT" sz="1600" b="1" dirty="0" smtClean="0"/>
          </a:p>
          <a:p>
            <a:pPr>
              <a:lnSpc>
                <a:spcPct val="150000"/>
              </a:lnSpc>
              <a:buNone/>
            </a:pPr>
            <a:r>
              <a:rPr lang="it-IT" sz="1600" dirty="0" smtClean="0"/>
              <a:t>The </a:t>
            </a:r>
            <a:r>
              <a:rPr lang="it-IT" sz="1600" dirty="0" err="1" smtClean="0"/>
              <a:t>integral</a:t>
            </a:r>
            <a:r>
              <a:rPr lang="it-IT" sz="1600" dirty="0" smtClean="0"/>
              <a:t> </a:t>
            </a:r>
            <a:r>
              <a:rPr lang="it-IT" sz="1600" dirty="0" err="1" smtClean="0"/>
              <a:t>of</a:t>
            </a:r>
            <a:r>
              <a:rPr lang="it-IT" sz="1600" dirty="0" smtClean="0"/>
              <a:t> a positive and </a:t>
            </a:r>
            <a:r>
              <a:rPr lang="it-IT" sz="1600" dirty="0" err="1" smtClean="0"/>
              <a:t>continuous</a:t>
            </a:r>
            <a:r>
              <a:rPr lang="it-IT" sz="1600" dirty="0" smtClean="0"/>
              <a:t> </a:t>
            </a:r>
            <a:r>
              <a:rPr lang="it-IT" sz="1600" dirty="0" err="1" smtClean="0"/>
              <a:t>function</a:t>
            </a:r>
            <a:r>
              <a:rPr lang="it-IT" sz="1600" dirty="0" smtClean="0"/>
              <a:t> in </a:t>
            </a:r>
            <a:r>
              <a:rPr lang="it-IT" sz="1600" dirty="0" err="1" smtClean="0"/>
              <a:t>an</a:t>
            </a:r>
            <a:r>
              <a:rPr lang="it-IT" sz="1600" dirty="0" smtClean="0"/>
              <a:t> </a:t>
            </a:r>
            <a:r>
              <a:rPr lang="it-IT" sz="1600" dirty="0" err="1" smtClean="0"/>
              <a:t>interval</a:t>
            </a:r>
            <a:r>
              <a:rPr lang="it-IT" sz="1600" dirty="0" smtClean="0"/>
              <a:t> [a, b] </a:t>
            </a:r>
            <a:r>
              <a:rPr lang="it-IT" sz="1600" dirty="0" err="1" smtClean="0"/>
              <a:t>is</a:t>
            </a:r>
            <a:r>
              <a:rPr lang="it-IT" sz="1600" dirty="0" smtClean="0"/>
              <a:t> the </a:t>
            </a:r>
            <a:r>
              <a:rPr lang="it-IT" sz="1600" dirty="0" err="1" smtClean="0"/>
              <a:t>number</a:t>
            </a:r>
            <a:r>
              <a:rPr lang="it-IT" sz="1600" dirty="0" smtClean="0"/>
              <a:t> </a:t>
            </a:r>
            <a:r>
              <a:rPr lang="it-IT" sz="1600" dirty="0" err="1" smtClean="0"/>
              <a:t>that</a:t>
            </a:r>
            <a:r>
              <a:rPr lang="it-IT" sz="1600" dirty="0" smtClean="0"/>
              <a:t> </a:t>
            </a:r>
            <a:r>
              <a:rPr lang="it-IT" sz="1600" dirty="0" err="1" smtClean="0"/>
              <a:t>represents</a:t>
            </a:r>
            <a:r>
              <a:rPr lang="it-IT" sz="1600" dirty="0" smtClean="0"/>
              <a:t> the area </a:t>
            </a:r>
            <a:r>
              <a:rPr lang="it-IT" sz="1600" dirty="0" err="1" smtClean="0"/>
              <a:t>delimited</a:t>
            </a:r>
            <a:r>
              <a:rPr lang="it-IT" sz="1600" dirty="0" smtClean="0"/>
              <a:t> </a:t>
            </a:r>
            <a:r>
              <a:rPr lang="it-IT" sz="1600" dirty="0" err="1" smtClean="0"/>
              <a:t>by</a:t>
            </a:r>
            <a:r>
              <a:rPr lang="it-IT" sz="1600" dirty="0" smtClean="0"/>
              <a:t> the </a:t>
            </a:r>
            <a:r>
              <a:rPr lang="it-IT" sz="1600" dirty="0" err="1" smtClean="0"/>
              <a:t>graph</a:t>
            </a:r>
            <a:r>
              <a:rPr lang="it-IT" sz="1600" dirty="0" smtClean="0"/>
              <a:t> </a:t>
            </a:r>
            <a:r>
              <a:rPr lang="it-IT" sz="1600" dirty="0" err="1" smtClean="0"/>
              <a:t>of</a:t>
            </a:r>
            <a:r>
              <a:rPr lang="it-IT" sz="1600" dirty="0" smtClean="0"/>
              <a:t> the </a:t>
            </a:r>
            <a:r>
              <a:rPr lang="it-IT" sz="1600" dirty="0" err="1" smtClean="0"/>
              <a:t>function</a:t>
            </a:r>
            <a:r>
              <a:rPr lang="it-IT" sz="1600" dirty="0" smtClean="0"/>
              <a:t> f(x), the </a:t>
            </a:r>
            <a:r>
              <a:rPr lang="it-IT" sz="1600" dirty="0" err="1" smtClean="0"/>
              <a:t>x-axis</a:t>
            </a:r>
            <a:r>
              <a:rPr lang="it-IT" sz="1600" dirty="0" smtClean="0"/>
              <a:t> and the </a:t>
            </a:r>
            <a:r>
              <a:rPr lang="it-IT" sz="1600" dirty="0" err="1" smtClean="0"/>
              <a:t>two</a:t>
            </a:r>
            <a:r>
              <a:rPr lang="it-IT" sz="1600" dirty="0" smtClean="0"/>
              <a:t> </a:t>
            </a:r>
            <a:r>
              <a:rPr lang="it-IT" sz="1600" dirty="0" err="1" smtClean="0"/>
              <a:t>vertical</a:t>
            </a:r>
            <a:r>
              <a:rPr lang="it-IT" sz="1600" dirty="0" smtClean="0"/>
              <a:t> </a:t>
            </a:r>
            <a:r>
              <a:rPr lang="it-IT" sz="1600" dirty="0" err="1" smtClean="0"/>
              <a:t>lines</a:t>
            </a:r>
            <a:r>
              <a:rPr lang="it-IT" sz="1600" dirty="0" smtClean="0"/>
              <a:t> </a:t>
            </a:r>
            <a:r>
              <a:rPr lang="it-IT" sz="1600" dirty="0" err="1" smtClean="0"/>
              <a:t>of</a:t>
            </a:r>
            <a:r>
              <a:rPr lang="it-IT" sz="1600" dirty="0" smtClean="0"/>
              <a:t> </a:t>
            </a:r>
            <a:r>
              <a:rPr lang="it-IT" sz="1600" dirty="0" err="1" smtClean="0"/>
              <a:t>equation</a:t>
            </a:r>
            <a:r>
              <a:rPr lang="it-IT" sz="1600" dirty="0" smtClean="0"/>
              <a:t> </a:t>
            </a:r>
            <a:r>
              <a:rPr lang="it-IT" sz="1600" dirty="0" err="1" smtClean="0"/>
              <a:t>x=a</a:t>
            </a:r>
            <a:r>
              <a:rPr lang="it-IT" sz="1600" dirty="0" smtClean="0"/>
              <a:t> and </a:t>
            </a:r>
            <a:r>
              <a:rPr lang="it-IT" sz="1600" dirty="0" err="1" smtClean="0"/>
              <a:t>x=b</a:t>
            </a:r>
            <a:r>
              <a:rPr lang="it-IT" sz="16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it-IT" sz="1400" dirty="0" smtClean="0"/>
          </a:p>
          <a:p>
            <a:pPr>
              <a:lnSpc>
                <a:spcPct val="150000"/>
              </a:lnSpc>
              <a:buNone/>
            </a:pPr>
            <a:endParaRPr lang="it-IT" sz="1400" dirty="0" smtClean="0"/>
          </a:p>
          <a:p>
            <a:endParaRPr lang="it-IT" dirty="0"/>
          </a:p>
        </p:txBody>
      </p:sp>
      <p:pic>
        <p:nvPicPr>
          <p:cNvPr id="4" name="Immagine 3" descr="integrali_def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2643182"/>
            <a:ext cx="3990975" cy="2867025"/>
          </a:xfrm>
          <a:prstGeom prst="rect">
            <a:avLst/>
          </a:prstGeom>
        </p:spPr>
      </p:pic>
      <p:cxnSp>
        <p:nvCxnSpPr>
          <p:cNvPr id="6" name="Connettore 7 5"/>
          <p:cNvCxnSpPr/>
          <p:nvPr/>
        </p:nvCxnSpPr>
        <p:spPr>
          <a:xfrm flipV="1">
            <a:off x="3214678" y="3071810"/>
            <a:ext cx="2214578" cy="1571636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2786058"/>
            <a:ext cx="1428750" cy="590550"/>
          </a:xfrm>
          <a:prstGeom prst="rect">
            <a:avLst/>
          </a:prstGeom>
          <a:noFill/>
        </p:spPr>
      </p:pic>
      <p:sp>
        <p:nvSpPr>
          <p:cNvPr id="13" name="Elaborazione alternativa 12">
            <a:hlinkClick r:id="rId4"/>
          </p:cNvPr>
          <p:cNvSpPr/>
          <p:nvPr/>
        </p:nvSpPr>
        <p:spPr>
          <a:xfrm>
            <a:off x="5357818" y="3929066"/>
            <a:ext cx="2786082" cy="157163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The </a:t>
            </a:r>
            <a:r>
              <a:rPr lang="it-IT" dirty="0" err="1" smtClean="0"/>
              <a:t>origin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the </a:t>
            </a:r>
            <a:r>
              <a:rPr lang="it-IT" dirty="0" err="1" smtClean="0"/>
              <a:t>Integral</a:t>
            </a:r>
            <a:r>
              <a:rPr lang="it-IT" dirty="0" smtClean="0"/>
              <a:t> </a:t>
            </a:r>
            <a:r>
              <a:rPr lang="it-IT" dirty="0" err="1" smtClean="0"/>
              <a:t>symbol</a:t>
            </a:r>
            <a:endParaRPr lang="it-IT" dirty="0" smtClean="0"/>
          </a:p>
          <a:p>
            <a:pPr algn="ctr"/>
            <a:r>
              <a:rPr lang="it-IT" sz="1200" dirty="0" smtClean="0"/>
              <a:t>(</a:t>
            </a:r>
            <a:r>
              <a:rPr lang="it-IT" sz="1200" dirty="0" err="1" smtClean="0"/>
              <a:t>from</a:t>
            </a:r>
            <a:r>
              <a:rPr lang="it-IT" sz="1200" dirty="0" smtClean="0"/>
              <a:t> </a:t>
            </a:r>
            <a:r>
              <a:rPr lang="it-IT" sz="1200" dirty="0" err="1" smtClean="0"/>
              <a:t>Wikipedia</a:t>
            </a:r>
            <a:r>
              <a:rPr lang="it-IT" sz="1200" dirty="0" smtClean="0"/>
              <a:t>)</a:t>
            </a:r>
          </a:p>
          <a:p>
            <a:pPr algn="ctr"/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183880" cy="62293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4. </a:t>
            </a:r>
            <a:r>
              <a:rPr lang="it-IT" dirty="0" err="1" smtClean="0"/>
              <a:t>Applications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1285860"/>
            <a:ext cx="8183880" cy="435771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it-IT" sz="1800" dirty="0" smtClean="0"/>
              <a:t>The definite </a:t>
            </a:r>
            <a:r>
              <a:rPr lang="it-IT" sz="1800" dirty="0" err="1" smtClean="0"/>
              <a:t>integrals</a:t>
            </a:r>
            <a:r>
              <a:rPr lang="it-IT" sz="1800" dirty="0" smtClean="0"/>
              <a:t> </a:t>
            </a:r>
            <a:r>
              <a:rPr lang="it-IT" sz="1800" dirty="0" err="1" smtClean="0"/>
              <a:t>find</a:t>
            </a:r>
            <a:r>
              <a:rPr lang="it-IT" sz="1800" dirty="0" smtClean="0"/>
              <a:t> </a:t>
            </a:r>
            <a:r>
              <a:rPr lang="it-IT" sz="1800" dirty="0" err="1" smtClean="0"/>
              <a:t>many</a:t>
            </a:r>
            <a:r>
              <a:rPr lang="it-IT" sz="1800" dirty="0" smtClean="0"/>
              <a:t> </a:t>
            </a:r>
            <a:r>
              <a:rPr lang="it-IT" sz="1800" dirty="0" err="1" smtClean="0"/>
              <a:t>applications</a:t>
            </a:r>
            <a:r>
              <a:rPr lang="it-IT" sz="1800" dirty="0" smtClean="0"/>
              <a:t> in </a:t>
            </a:r>
            <a:r>
              <a:rPr lang="it-IT" sz="1800" dirty="0" err="1" smtClean="0"/>
              <a:t>various</a:t>
            </a:r>
            <a:r>
              <a:rPr lang="it-IT" sz="1800" dirty="0" smtClean="0"/>
              <a:t> </a:t>
            </a:r>
            <a:r>
              <a:rPr lang="it-IT" sz="1800" dirty="0" err="1" smtClean="0"/>
              <a:t>fields</a:t>
            </a:r>
            <a:r>
              <a:rPr lang="it-IT" sz="1800" dirty="0" smtClean="0"/>
              <a:t> and </a:t>
            </a:r>
            <a:r>
              <a:rPr lang="it-IT" sz="1800" dirty="0" err="1" smtClean="0"/>
              <a:t>subjects</a:t>
            </a:r>
            <a:r>
              <a:rPr lang="it-IT" sz="1800" dirty="0" smtClean="0"/>
              <a:t> </a:t>
            </a:r>
            <a:r>
              <a:rPr lang="it-IT" sz="1800" dirty="0" err="1" smtClean="0"/>
              <a:t>from</a:t>
            </a:r>
            <a:r>
              <a:rPr lang="it-IT" sz="1800" dirty="0" smtClean="0"/>
              <a:t> </a:t>
            </a:r>
            <a:r>
              <a:rPr lang="it-IT" sz="1800" dirty="0" err="1" smtClean="0"/>
              <a:t>physics</a:t>
            </a:r>
            <a:r>
              <a:rPr lang="it-IT" sz="1800" dirty="0" smtClean="0"/>
              <a:t> </a:t>
            </a:r>
            <a:r>
              <a:rPr lang="it-IT" sz="1800" dirty="0" err="1" smtClean="0"/>
              <a:t>to</a:t>
            </a:r>
            <a:r>
              <a:rPr lang="it-IT" sz="1800" dirty="0" smtClean="0"/>
              <a:t> </a:t>
            </a:r>
            <a:r>
              <a:rPr lang="it-IT" sz="1800" dirty="0" err="1" smtClean="0"/>
              <a:t>geometry</a:t>
            </a:r>
            <a:r>
              <a:rPr lang="it-IT" sz="1800" dirty="0" smtClean="0"/>
              <a:t>, </a:t>
            </a:r>
            <a:r>
              <a:rPr lang="it-IT" sz="1800" dirty="0" err="1" smtClean="0"/>
              <a:t>to</a:t>
            </a:r>
            <a:r>
              <a:rPr lang="it-IT" sz="1800" dirty="0" smtClean="0"/>
              <a:t> </a:t>
            </a:r>
            <a:r>
              <a:rPr lang="it-IT" sz="1800" dirty="0" err="1" smtClean="0"/>
              <a:t>electrical</a:t>
            </a:r>
            <a:r>
              <a:rPr lang="it-IT" sz="1800" dirty="0" smtClean="0"/>
              <a:t> </a:t>
            </a:r>
            <a:r>
              <a:rPr lang="it-IT" sz="1800" dirty="0" err="1" smtClean="0"/>
              <a:t>engineering</a:t>
            </a:r>
            <a:r>
              <a:rPr lang="it-IT" sz="1800" dirty="0" smtClean="0"/>
              <a:t> and </a:t>
            </a:r>
            <a:r>
              <a:rPr lang="it-IT" sz="1800" dirty="0" err="1" smtClean="0"/>
              <a:t>dynamics</a:t>
            </a:r>
            <a:r>
              <a:rPr lang="it-IT" sz="1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it-IT" sz="1800" dirty="0" smtClean="0"/>
          </a:p>
          <a:p>
            <a:pPr>
              <a:lnSpc>
                <a:spcPct val="150000"/>
              </a:lnSpc>
              <a:buNone/>
            </a:pPr>
            <a:r>
              <a:rPr lang="it-IT" sz="1800" dirty="0" smtClean="0"/>
              <a:t>	In </a:t>
            </a:r>
            <a:r>
              <a:rPr lang="it-IT" sz="1800" dirty="0" err="1" smtClean="0"/>
              <a:t>geometry</a:t>
            </a:r>
            <a:r>
              <a:rPr lang="it-IT" sz="1800" dirty="0" smtClean="0"/>
              <a:t> </a:t>
            </a:r>
            <a:r>
              <a:rPr lang="it-IT" sz="1800" dirty="0" err="1" smtClean="0"/>
              <a:t>two</a:t>
            </a:r>
            <a:r>
              <a:rPr lang="it-IT" sz="1800" dirty="0" smtClean="0"/>
              <a:t> </a:t>
            </a:r>
            <a:r>
              <a:rPr lang="it-IT" sz="1800" dirty="0" err="1" smtClean="0"/>
              <a:t>applications</a:t>
            </a:r>
            <a:r>
              <a:rPr lang="it-IT" sz="1800" dirty="0" smtClean="0"/>
              <a:t> are </a:t>
            </a:r>
            <a:r>
              <a:rPr lang="it-IT" sz="1800" dirty="0" err="1" smtClean="0"/>
              <a:t>very</a:t>
            </a:r>
            <a:r>
              <a:rPr lang="it-IT" sz="1800" dirty="0" smtClean="0"/>
              <a:t> </a:t>
            </a:r>
            <a:r>
              <a:rPr lang="it-IT" sz="1800" dirty="0" err="1" smtClean="0"/>
              <a:t>important</a:t>
            </a:r>
            <a:r>
              <a:rPr lang="it-IT" sz="1800" dirty="0" smtClean="0"/>
              <a:t>: 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it-IT" sz="1800" dirty="0" smtClean="0"/>
              <a:t>the area </a:t>
            </a:r>
            <a:r>
              <a:rPr lang="it-IT" sz="1800" dirty="0" err="1" smtClean="0"/>
              <a:t>between</a:t>
            </a:r>
            <a:r>
              <a:rPr lang="it-IT" sz="1800" dirty="0" smtClean="0"/>
              <a:t> </a:t>
            </a:r>
            <a:r>
              <a:rPr lang="it-IT" sz="1800" dirty="0" err="1" smtClean="0"/>
              <a:t>curves</a:t>
            </a:r>
            <a:endParaRPr lang="it-IT" sz="1800" dirty="0" smtClean="0"/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it-IT" sz="1800" dirty="0" smtClean="0"/>
              <a:t>The volume </a:t>
            </a:r>
            <a:r>
              <a:rPr lang="it-IT" sz="1800" dirty="0" err="1" smtClean="0"/>
              <a:t>of</a:t>
            </a:r>
            <a:r>
              <a:rPr lang="it-IT" sz="1800" dirty="0" smtClean="0"/>
              <a:t> </a:t>
            </a:r>
            <a:r>
              <a:rPr lang="it-IT" sz="1800" dirty="0" err="1" smtClean="0"/>
              <a:t>solids</a:t>
            </a:r>
            <a:r>
              <a:rPr lang="it-IT" sz="1800" dirty="0" smtClean="0"/>
              <a:t> </a:t>
            </a:r>
            <a:r>
              <a:rPr lang="it-IT" sz="1800" dirty="0" err="1" smtClean="0"/>
              <a:t>generated</a:t>
            </a:r>
            <a:r>
              <a:rPr lang="it-IT" sz="1800" dirty="0" smtClean="0"/>
              <a:t> </a:t>
            </a:r>
            <a:r>
              <a:rPr lang="it-IT" sz="1800" dirty="0" err="1" smtClean="0"/>
              <a:t>by</a:t>
            </a:r>
            <a:r>
              <a:rPr lang="it-IT" sz="1800" dirty="0" smtClean="0"/>
              <a:t> </a:t>
            </a:r>
            <a:r>
              <a:rPr lang="it-IT" sz="1800" dirty="0" err="1" smtClean="0"/>
              <a:t>rotating</a:t>
            </a:r>
            <a:r>
              <a:rPr lang="it-IT" sz="1800" dirty="0" smtClean="0"/>
              <a:t> a </a:t>
            </a:r>
            <a:r>
              <a:rPr lang="it-IT" sz="1800" dirty="0" err="1" smtClean="0"/>
              <a:t>curved</a:t>
            </a:r>
            <a:r>
              <a:rPr lang="it-IT" sz="1800" dirty="0" smtClean="0"/>
              <a:t> figure </a:t>
            </a:r>
            <a:r>
              <a:rPr lang="it-IT" sz="1800" dirty="0" err="1" smtClean="0"/>
              <a:t>around</a:t>
            </a:r>
            <a:r>
              <a:rPr lang="it-IT" sz="1800" dirty="0" smtClean="0"/>
              <a:t> </a:t>
            </a:r>
            <a:r>
              <a:rPr lang="it-IT" sz="1800" dirty="0" err="1" smtClean="0"/>
              <a:t>an</a:t>
            </a:r>
            <a:r>
              <a:rPr lang="it-IT" sz="1800" dirty="0" smtClean="0"/>
              <a:t> </a:t>
            </a:r>
            <a:r>
              <a:rPr lang="it-IT" sz="1800" dirty="0" err="1" smtClean="0"/>
              <a:t>axis</a:t>
            </a:r>
            <a:endParaRPr lang="it-IT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tro">
  <a:themeElements>
    <a:clrScheme name="Personalizzato 12">
      <a:dk1>
        <a:sysClr val="windowText" lastClr="000000"/>
      </a:dk1>
      <a:lt1>
        <a:sysClr val="window" lastClr="FFFFFF"/>
      </a:lt1>
      <a:dk2>
        <a:srgbClr val="575F6D"/>
      </a:dk2>
      <a:lt2>
        <a:srgbClr val="F2BE9F"/>
      </a:lt2>
      <a:accent1>
        <a:srgbClr val="FF0000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721</TotalTime>
  <Words>591</Words>
  <Application>Microsoft Office PowerPoint</Application>
  <PresentationFormat>Presentazione su schermo (4:3)</PresentationFormat>
  <Paragraphs>139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Astro</vt:lpstr>
      <vt:lpstr>Definite Integrals </vt:lpstr>
      <vt:lpstr>Table of contents </vt:lpstr>
      <vt:lpstr>   1. Pre-requisite knowledge</vt:lpstr>
      <vt:lpstr>2. Area of flat curved figures</vt:lpstr>
      <vt:lpstr>Diapositiva 5</vt:lpstr>
      <vt:lpstr>Diapositiva 6</vt:lpstr>
      <vt:lpstr>3. Definite Integral of a function f(x)</vt:lpstr>
      <vt:lpstr>Diapositiva 8</vt:lpstr>
      <vt:lpstr>4. Applications</vt:lpstr>
      <vt:lpstr>5. Area between curves</vt:lpstr>
      <vt:lpstr>6. Solids of revolution</vt:lpstr>
      <vt:lpstr>7. Numerical Integration</vt:lpstr>
      <vt:lpstr>Diapositiva 13</vt:lpstr>
      <vt:lpstr>Sitography and bibliography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Definite Integrals</dc:title>
  <dc:creator>Maria Pia</dc:creator>
  <cp:lastModifiedBy>Maria Pia</cp:lastModifiedBy>
  <cp:revision>100</cp:revision>
  <dcterms:created xsi:type="dcterms:W3CDTF">2016-04-13T14:14:18Z</dcterms:created>
  <dcterms:modified xsi:type="dcterms:W3CDTF">2016-04-22T07:21:01Z</dcterms:modified>
</cp:coreProperties>
</file>