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193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C85A3-D113-4FCE-BE86-5D0984C6A60F}" type="doc">
      <dgm:prSet loTypeId="urn:microsoft.com/office/officeart/2005/8/layout/vList3" loCatId="list" qsTypeId="urn:microsoft.com/office/officeart/2005/8/quickstyle/simple1" qsCatId="simple" csTypeId="urn:microsoft.com/office/officeart/2005/8/colors/accent1_2" csCatId="accent1" phldr="1"/>
      <dgm:spPr/>
    </dgm:pt>
    <dgm:pt modelId="{06073221-FE0E-400C-906F-874A8FE0A07A}">
      <dgm:prSet phldrT="[Testo]"/>
      <dgm:spPr/>
      <dgm:t>
        <a:bodyPr/>
        <a:lstStyle/>
        <a:p>
          <a:r>
            <a:rPr lang="it-IT" b="1" dirty="0" smtClean="0"/>
            <a:t>Sole trader</a:t>
          </a:r>
          <a:endParaRPr lang="it-IT" b="1" dirty="0"/>
        </a:p>
      </dgm:t>
    </dgm:pt>
    <dgm:pt modelId="{2A139D6E-7772-4DBB-91F8-DDA13E147C8B}" type="parTrans" cxnId="{6377BCBA-77BF-4D56-ABFC-97789D15AB55}">
      <dgm:prSet/>
      <dgm:spPr/>
      <dgm:t>
        <a:bodyPr/>
        <a:lstStyle/>
        <a:p>
          <a:endParaRPr lang="it-IT"/>
        </a:p>
      </dgm:t>
    </dgm:pt>
    <dgm:pt modelId="{AABD159C-C51F-4D72-ADA4-36A36C8C5ECA}" type="sibTrans" cxnId="{6377BCBA-77BF-4D56-ABFC-97789D15AB55}">
      <dgm:prSet/>
      <dgm:spPr/>
      <dgm:t>
        <a:bodyPr/>
        <a:lstStyle/>
        <a:p>
          <a:endParaRPr lang="it-IT"/>
        </a:p>
      </dgm:t>
    </dgm:pt>
    <dgm:pt modelId="{6993C3AE-1C72-4DA9-860D-38FC974B8C83}">
      <dgm:prSet/>
      <dgm:spPr/>
      <dgm:t>
        <a:bodyPr/>
        <a:lstStyle/>
        <a:p>
          <a:r>
            <a:rPr lang="en-US" b="1" smtClean="0"/>
            <a:t>Partnership</a:t>
          </a:r>
          <a:endParaRPr lang="it-IT"/>
        </a:p>
      </dgm:t>
    </dgm:pt>
    <dgm:pt modelId="{DB90D41A-B7F4-4FBF-A599-AD7C34B0F84D}" type="parTrans" cxnId="{19B38EA6-3F03-46CE-A0A7-2B5465300CAE}">
      <dgm:prSet/>
      <dgm:spPr/>
      <dgm:t>
        <a:bodyPr/>
        <a:lstStyle/>
        <a:p>
          <a:endParaRPr lang="it-IT"/>
        </a:p>
      </dgm:t>
    </dgm:pt>
    <dgm:pt modelId="{DEF97BDC-D98D-41D9-B190-AA19D35C8FDC}" type="sibTrans" cxnId="{19B38EA6-3F03-46CE-A0A7-2B5465300CAE}">
      <dgm:prSet/>
      <dgm:spPr/>
      <dgm:t>
        <a:bodyPr/>
        <a:lstStyle/>
        <a:p>
          <a:endParaRPr lang="it-IT"/>
        </a:p>
      </dgm:t>
    </dgm:pt>
    <dgm:pt modelId="{5BCF9C57-8938-4EC9-A2EE-295D7B4B4999}">
      <dgm:prSet/>
      <dgm:spPr/>
      <dgm:t>
        <a:bodyPr/>
        <a:lstStyle/>
        <a:p>
          <a:r>
            <a:rPr lang="en-US" b="1" smtClean="0"/>
            <a:t>Company</a:t>
          </a:r>
          <a:endParaRPr lang="it-IT"/>
        </a:p>
      </dgm:t>
    </dgm:pt>
    <dgm:pt modelId="{89D49FAD-FE81-4C5B-859A-E1D9959E3B65}" type="parTrans" cxnId="{105EC7E9-D377-48AB-97C2-E0A5A4BDA5E4}">
      <dgm:prSet/>
      <dgm:spPr/>
      <dgm:t>
        <a:bodyPr/>
        <a:lstStyle/>
        <a:p>
          <a:endParaRPr lang="it-IT"/>
        </a:p>
      </dgm:t>
    </dgm:pt>
    <dgm:pt modelId="{3CFA0454-F693-4363-8A95-5384E482C2F6}" type="sibTrans" cxnId="{105EC7E9-D377-48AB-97C2-E0A5A4BDA5E4}">
      <dgm:prSet/>
      <dgm:spPr/>
      <dgm:t>
        <a:bodyPr/>
        <a:lstStyle/>
        <a:p>
          <a:endParaRPr lang="it-IT"/>
        </a:p>
      </dgm:t>
    </dgm:pt>
    <dgm:pt modelId="{FBC89407-CC27-402E-86C6-880D1A58E262}" type="pres">
      <dgm:prSet presAssocID="{C19C85A3-D113-4FCE-BE86-5D0984C6A60F}" presName="linearFlow" presStyleCnt="0">
        <dgm:presLayoutVars>
          <dgm:dir/>
          <dgm:resizeHandles val="exact"/>
        </dgm:presLayoutVars>
      </dgm:prSet>
      <dgm:spPr/>
    </dgm:pt>
    <dgm:pt modelId="{14503E59-AC41-4665-AA43-B1D679C0940B}" type="pres">
      <dgm:prSet presAssocID="{06073221-FE0E-400C-906F-874A8FE0A07A}" presName="composite" presStyleCnt="0"/>
      <dgm:spPr/>
    </dgm:pt>
    <dgm:pt modelId="{541DA60D-CDDE-45A8-81C7-1E96D789F7D6}" type="pres">
      <dgm:prSet presAssocID="{06073221-FE0E-400C-906F-874A8FE0A07A}" presName="imgShp" presStyleLbl="fgImgPlace1" presStyleIdx="0" presStyleCnt="3" custLinFactNeighborX="-12328" custLinFactNeighborY="1230"/>
      <dgm:spPr>
        <a:blipFill rotWithShape="0">
          <a:blip xmlns:r="http://schemas.openxmlformats.org/officeDocument/2006/relationships" r:embed="rId1"/>
          <a:stretch>
            <a:fillRect/>
          </a:stretch>
        </a:blipFill>
      </dgm:spPr>
    </dgm:pt>
    <dgm:pt modelId="{40B00D6E-CAD7-4AB1-A9A3-D6E3AFEA9DAC}" type="pres">
      <dgm:prSet presAssocID="{06073221-FE0E-400C-906F-874A8FE0A07A}" presName="txShp" presStyleLbl="node1" presStyleIdx="0" presStyleCnt="3" custLinFactNeighborX="408" custLinFactNeighborY="1230">
        <dgm:presLayoutVars>
          <dgm:bulletEnabled val="1"/>
        </dgm:presLayoutVars>
      </dgm:prSet>
      <dgm:spPr/>
      <dgm:t>
        <a:bodyPr/>
        <a:lstStyle/>
        <a:p>
          <a:endParaRPr lang="it-IT"/>
        </a:p>
      </dgm:t>
    </dgm:pt>
    <dgm:pt modelId="{EA0C5FF9-D5D1-460B-B30F-23DE0D0E1F5A}" type="pres">
      <dgm:prSet presAssocID="{AABD159C-C51F-4D72-ADA4-36A36C8C5ECA}" presName="spacing" presStyleCnt="0"/>
      <dgm:spPr/>
    </dgm:pt>
    <dgm:pt modelId="{7FED0CB5-6771-4C35-9D39-A10B6E3DC654}" type="pres">
      <dgm:prSet presAssocID="{6993C3AE-1C72-4DA9-860D-38FC974B8C83}" presName="composite" presStyleCnt="0"/>
      <dgm:spPr/>
    </dgm:pt>
    <dgm:pt modelId="{84531C96-9D99-4624-A23C-AFED3603C846}" type="pres">
      <dgm:prSet presAssocID="{6993C3AE-1C72-4DA9-860D-38FC974B8C83}" presName="imgShp" presStyleLbl="fgImgPlace1" presStyleIdx="1" presStyleCnt="3" custLinFactNeighborX="-5949" custLinFactNeighborY="-7414"/>
      <dgm:spPr>
        <a:blipFill rotWithShape="0">
          <a:blip xmlns:r="http://schemas.openxmlformats.org/officeDocument/2006/relationships" r:embed="rId2"/>
          <a:stretch>
            <a:fillRect/>
          </a:stretch>
        </a:blipFill>
      </dgm:spPr>
    </dgm:pt>
    <dgm:pt modelId="{C2830293-A0CE-48F7-BE01-FE6E7B42BE00}" type="pres">
      <dgm:prSet presAssocID="{6993C3AE-1C72-4DA9-860D-38FC974B8C83}" presName="txShp" presStyleLbl="node1" presStyleIdx="1" presStyleCnt="3">
        <dgm:presLayoutVars>
          <dgm:bulletEnabled val="1"/>
        </dgm:presLayoutVars>
      </dgm:prSet>
      <dgm:spPr/>
      <dgm:t>
        <a:bodyPr/>
        <a:lstStyle/>
        <a:p>
          <a:endParaRPr lang="it-IT"/>
        </a:p>
      </dgm:t>
    </dgm:pt>
    <dgm:pt modelId="{58E1BDA2-3957-4AD1-86CF-29D9AF894E12}" type="pres">
      <dgm:prSet presAssocID="{DEF97BDC-D98D-41D9-B190-AA19D35C8FDC}" presName="spacing" presStyleCnt="0"/>
      <dgm:spPr/>
    </dgm:pt>
    <dgm:pt modelId="{20E1DC7D-9870-43DF-9876-EEDF91DC61B6}" type="pres">
      <dgm:prSet presAssocID="{5BCF9C57-8938-4EC9-A2EE-295D7B4B4999}" presName="composite" presStyleCnt="0"/>
      <dgm:spPr/>
    </dgm:pt>
    <dgm:pt modelId="{C8052870-44A9-47B1-BBB3-65956850175E}" type="pres">
      <dgm:prSet presAssocID="{5BCF9C57-8938-4EC9-A2EE-295D7B4B4999}" presName="imgShp" presStyleLbl="fgImgPlace1" presStyleIdx="2" presStyleCnt="3" custLinFactNeighborX="-5949" custLinFactNeighborY="-9678"/>
      <dgm:spPr>
        <a:blipFill rotWithShape="0">
          <a:blip xmlns:r="http://schemas.openxmlformats.org/officeDocument/2006/relationships" r:embed="rId3"/>
          <a:stretch>
            <a:fillRect/>
          </a:stretch>
        </a:blipFill>
      </dgm:spPr>
    </dgm:pt>
    <dgm:pt modelId="{F02B6321-94DF-4710-8C8C-7D5DE2EE218A}" type="pres">
      <dgm:prSet presAssocID="{5BCF9C57-8938-4EC9-A2EE-295D7B4B4999}" presName="txShp" presStyleLbl="node1" presStyleIdx="2" presStyleCnt="3">
        <dgm:presLayoutVars>
          <dgm:bulletEnabled val="1"/>
        </dgm:presLayoutVars>
      </dgm:prSet>
      <dgm:spPr/>
      <dgm:t>
        <a:bodyPr/>
        <a:lstStyle/>
        <a:p>
          <a:endParaRPr lang="it-IT"/>
        </a:p>
      </dgm:t>
    </dgm:pt>
  </dgm:ptLst>
  <dgm:cxnLst>
    <dgm:cxn modelId="{19B38EA6-3F03-46CE-A0A7-2B5465300CAE}" srcId="{C19C85A3-D113-4FCE-BE86-5D0984C6A60F}" destId="{6993C3AE-1C72-4DA9-860D-38FC974B8C83}" srcOrd="1" destOrd="0" parTransId="{DB90D41A-B7F4-4FBF-A599-AD7C34B0F84D}" sibTransId="{DEF97BDC-D98D-41D9-B190-AA19D35C8FDC}"/>
    <dgm:cxn modelId="{6377BCBA-77BF-4D56-ABFC-97789D15AB55}" srcId="{C19C85A3-D113-4FCE-BE86-5D0984C6A60F}" destId="{06073221-FE0E-400C-906F-874A8FE0A07A}" srcOrd="0" destOrd="0" parTransId="{2A139D6E-7772-4DBB-91F8-DDA13E147C8B}" sibTransId="{AABD159C-C51F-4D72-ADA4-36A36C8C5ECA}"/>
    <dgm:cxn modelId="{5D93BA4F-A8AC-45F5-B4A2-6386B871CAB9}" type="presOf" srcId="{5BCF9C57-8938-4EC9-A2EE-295D7B4B4999}" destId="{F02B6321-94DF-4710-8C8C-7D5DE2EE218A}" srcOrd="0" destOrd="0" presId="urn:microsoft.com/office/officeart/2005/8/layout/vList3"/>
    <dgm:cxn modelId="{105EC7E9-D377-48AB-97C2-E0A5A4BDA5E4}" srcId="{C19C85A3-D113-4FCE-BE86-5D0984C6A60F}" destId="{5BCF9C57-8938-4EC9-A2EE-295D7B4B4999}" srcOrd="2" destOrd="0" parTransId="{89D49FAD-FE81-4C5B-859A-E1D9959E3B65}" sibTransId="{3CFA0454-F693-4363-8A95-5384E482C2F6}"/>
    <dgm:cxn modelId="{56AADEEC-4763-4079-9A89-F78775F3E94B}" type="presOf" srcId="{06073221-FE0E-400C-906F-874A8FE0A07A}" destId="{40B00D6E-CAD7-4AB1-A9A3-D6E3AFEA9DAC}" srcOrd="0" destOrd="0" presId="urn:microsoft.com/office/officeart/2005/8/layout/vList3"/>
    <dgm:cxn modelId="{A97FF836-DFDE-4E24-86E6-366C7890BB5A}" type="presOf" srcId="{6993C3AE-1C72-4DA9-860D-38FC974B8C83}" destId="{C2830293-A0CE-48F7-BE01-FE6E7B42BE00}" srcOrd="0" destOrd="0" presId="urn:microsoft.com/office/officeart/2005/8/layout/vList3"/>
    <dgm:cxn modelId="{DE5B0FC7-5C65-454D-A734-C2BBDC4D9D00}" type="presOf" srcId="{C19C85A3-D113-4FCE-BE86-5D0984C6A60F}" destId="{FBC89407-CC27-402E-86C6-880D1A58E262}" srcOrd="0" destOrd="0" presId="urn:microsoft.com/office/officeart/2005/8/layout/vList3"/>
    <dgm:cxn modelId="{F6B39CAD-5423-4A4B-8449-07AA5850C4E1}" type="presParOf" srcId="{FBC89407-CC27-402E-86C6-880D1A58E262}" destId="{14503E59-AC41-4665-AA43-B1D679C0940B}" srcOrd="0" destOrd="0" presId="urn:microsoft.com/office/officeart/2005/8/layout/vList3"/>
    <dgm:cxn modelId="{B533E4B8-5FA7-4F1F-A9AE-9342D06E96A8}" type="presParOf" srcId="{14503E59-AC41-4665-AA43-B1D679C0940B}" destId="{541DA60D-CDDE-45A8-81C7-1E96D789F7D6}" srcOrd="0" destOrd="0" presId="urn:microsoft.com/office/officeart/2005/8/layout/vList3"/>
    <dgm:cxn modelId="{8E4B401B-0C30-49A2-9B93-D5AB3E5423BE}" type="presParOf" srcId="{14503E59-AC41-4665-AA43-B1D679C0940B}" destId="{40B00D6E-CAD7-4AB1-A9A3-D6E3AFEA9DAC}" srcOrd="1" destOrd="0" presId="urn:microsoft.com/office/officeart/2005/8/layout/vList3"/>
    <dgm:cxn modelId="{F63ED8B5-B3FF-4086-ADD9-70DC988E6245}" type="presParOf" srcId="{FBC89407-CC27-402E-86C6-880D1A58E262}" destId="{EA0C5FF9-D5D1-460B-B30F-23DE0D0E1F5A}" srcOrd="1" destOrd="0" presId="urn:microsoft.com/office/officeart/2005/8/layout/vList3"/>
    <dgm:cxn modelId="{2989C209-664D-4D97-881C-53C98A363083}" type="presParOf" srcId="{FBC89407-CC27-402E-86C6-880D1A58E262}" destId="{7FED0CB5-6771-4C35-9D39-A10B6E3DC654}" srcOrd="2" destOrd="0" presId="urn:microsoft.com/office/officeart/2005/8/layout/vList3"/>
    <dgm:cxn modelId="{C4154C39-CA0F-4495-80D9-AEBE553EEC7E}" type="presParOf" srcId="{7FED0CB5-6771-4C35-9D39-A10B6E3DC654}" destId="{84531C96-9D99-4624-A23C-AFED3603C846}" srcOrd="0" destOrd="0" presId="urn:microsoft.com/office/officeart/2005/8/layout/vList3"/>
    <dgm:cxn modelId="{62598AC1-341C-4A2F-855C-60DD97A3F9F1}" type="presParOf" srcId="{7FED0CB5-6771-4C35-9D39-A10B6E3DC654}" destId="{C2830293-A0CE-48F7-BE01-FE6E7B42BE00}" srcOrd="1" destOrd="0" presId="urn:microsoft.com/office/officeart/2005/8/layout/vList3"/>
    <dgm:cxn modelId="{4EB86422-75F9-4393-8D17-A51FF88DBD48}" type="presParOf" srcId="{FBC89407-CC27-402E-86C6-880D1A58E262}" destId="{58E1BDA2-3957-4AD1-86CF-29D9AF894E12}" srcOrd="3" destOrd="0" presId="urn:microsoft.com/office/officeart/2005/8/layout/vList3"/>
    <dgm:cxn modelId="{E6569E9D-0720-4F12-8DB0-2D81699399A1}" type="presParOf" srcId="{FBC89407-CC27-402E-86C6-880D1A58E262}" destId="{20E1DC7D-9870-43DF-9876-EEDF91DC61B6}" srcOrd="4" destOrd="0" presId="urn:microsoft.com/office/officeart/2005/8/layout/vList3"/>
    <dgm:cxn modelId="{DF3E21E7-02FA-43E2-A2D9-D5AE19897EAD}" type="presParOf" srcId="{20E1DC7D-9870-43DF-9876-EEDF91DC61B6}" destId="{C8052870-44A9-47B1-BBB3-65956850175E}" srcOrd="0" destOrd="0" presId="urn:microsoft.com/office/officeart/2005/8/layout/vList3"/>
    <dgm:cxn modelId="{94F19797-9DB4-47E6-9763-EB336D26C2E9}" type="presParOf" srcId="{20E1DC7D-9870-43DF-9876-EEDF91DC61B6}" destId="{F02B6321-94DF-4710-8C8C-7D5DE2EE218A}"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0B00D6E-CAD7-4AB1-A9A3-D6E3AFEA9DAC}">
      <dsp:nvSpPr>
        <dsp:cNvPr id="0" name=""/>
        <dsp:cNvSpPr/>
      </dsp:nvSpPr>
      <dsp:spPr>
        <a:xfrm rot="10800000">
          <a:off x="1319812" y="15778"/>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144780" rIns="270256" bIns="144780" numCol="1" spcCol="1270" anchor="ctr" anchorCtr="0">
          <a:noAutofit/>
        </a:bodyPr>
        <a:lstStyle/>
        <a:p>
          <a:pPr lvl="0" algn="ctr" defTabSz="1689100">
            <a:lnSpc>
              <a:spcPct val="90000"/>
            </a:lnSpc>
            <a:spcBef>
              <a:spcPct val="0"/>
            </a:spcBef>
            <a:spcAft>
              <a:spcPct val="35000"/>
            </a:spcAft>
          </a:pPr>
          <a:r>
            <a:rPr lang="it-IT" sz="3800" b="1" kern="1200" dirty="0" smtClean="0"/>
            <a:t>Sole trader</a:t>
          </a:r>
          <a:endParaRPr lang="it-IT" sz="3800" b="1" kern="1200" dirty="0"/>
        </a:p>
      </dsp:txBody>
      <dsp:txXfrm rot="10800000">
        <a:off x="1319812" y="15778"/>
        <a:ext cx="4053840" cy="1128772"/>
      </dsp:txXfrm>
    </dsp:sp>
    <dsp:sp modelId="{541DA60D-CDDE-45A8-81C7-1E96D789F7D6}">
      <dsp:nvSpPr>
        <dsp:cNvPr id="0" name=""/>
        <dsp:cNvSpPr/>
      </dsp:nvSpPr>
      <dsp:spPr>
        <a:xfrm>
          <a:off x="599731" y="15778"/>
          <a:ext cx="1128772" cy="112877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830293-A0CE-48F7-BE01-FE6E7B42BE00}">
      <dsp:nvSpPr>
        <dsp:cNvPr id="0" name=""/>
        <dsp:cNvSpPr/>
      </dsp:nvSpPr>
      <dsp:spPr>
        <a:xfrm rot="10800000">
          <a:off x="1303273" y="1467613"/>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144780" rIns="270256" bIns="144780" numCol="1" spcCol="1270" anchor="ctr" anchorCtr="0">
          <a:noAutofit/>
        </a:bodyPr>
        <a:lstStyle/>
        <a:p>
          <a:pPr lvl="0" algn="ctr" defTabSz="1689100">
            <a:lnSpc>
              <a:spcPct val="90000"/>
            </a:lnSpc>
            <a:spcBef>
              <a:spcPct val="0"/>
            </a:spcBef>
            <a:spcAft>
              <a:spcPct val="35000"/>
            </a:spcAft>
          </a:pPr>
          <a:r>
            <a:rPr lang="en-US" sz="3800" b="1" kern="1200" smtClean="0"/>
            <a:t>Partnership</a:t>
          </a:r>
          <a:endParaRPr lang="it-IT" sz="3800" kern="1200"/>
        </a:p>
      </dsp:txBody>
      <dsp:txXfrm rot="10800000">
        <a:off x="1303273" y="1467613"/>
        <a:ext cx="4053840" cy="1128772"/>
      </dsp:txXfrm>
    </dsp:sp>
    <dsp:sp modelId="{84531C96-9D99-4624-A23C-AFED3603C846}">
      <dsp:nvSpPr>
        <dsp:cNvPr id="0" name=""/>
        <dsp:cNvSpPr/>
      </dsp:nvSpPr>
      <dsp:spPr>
        <a:xfrm>
          <a:off x="671736" y="1383926"/>
          <a:ext cx="1128772" cy="1128772"/>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2B6321-94DF-4710-8C8C-7D5DE2EE218A}">
      <dsp:nvSpPr>
        <dsp:cNvPr id="0" name=""/>
        <dsp:cNvSpPr/>
      </dsp:nvSpPr>
      <dsp:spPr>
        <a:xfrm rot="10800000">
          <a:off x="1303273" y="2933332"/>
          <a:ext cx="4053840" cy="112877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7757" tIns="144780" rIns="270256" bIns="144780" numCol="1" spcCol="1270" anchor="ctr" anchorCtr="0">
          <a:noAutofit/>
        </a:bodyPr>
        <a:lstStyle/>
        <a:p>
          <a:pPr lvl="0" algn="ctr" defTabSz="1689100">
            <a:lnSpc>
              <a:spcPct val="90000"/>
            </a:lnSpc>
            <a:spcBef>
              <a:spcPct val="0"/>
            </a:spcBef>
            <a:spcAft>
              <a:spcPct val="35000"/>
            </a:spcAft>
          </a:pPr>
          <a:r>
            <a:rPr lang="en-US" sz="3800" b="1" kern="1200" smtClean="0"/>
            <a:t>Company</a:t>
          </a:r>
          <a:endParaRPr lang="it-IT" sz="3800" kern="1200"/>
        </a:p>
      </dsp:txBody>
      <dsp:txXfrm rot="10800000">
        <a:off x="1303273" y="2933332"/>
        <a:ext cx="4053840" cy="1128772"/>
      </dsp:txXfrm>
    </dsp:sp>
    <dsp:sp modelId="{C8052870-44A9-47B1-BBB3-65956850175E}">
      <dsp:nvSpPr>
        <dsp:cNvPr id="0" name=""/>
        <dsp:cNvSpPr/>
      </dsp:nvSpPr>
      <dsp:spPr>
        <a:xfrm>
          <a:off x="671736" y="2824090"/>
          <a:ext cx="1128772" cy="1128772"/>
        </a:xfrm>
        <a:prstGeom prst="ellipse">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8525972-DEDB-4D53-970A-1C8D9E50D4E1}" type="datetimeFigureOut">
              <a:rPr lang="it-IT" smtClean="0"/>
              <a:pPr/>
              <a:t>23/11/2016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68BD79-8BF0-4974-A77F-E707B0049D07}"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25972-DEDB-4D53-970A-1C8D9E50D4E1}" type="datetimeFigureOut">
              <a:rPr lang="it-IT" smtClean="0"/>
              <a:pPr/>
              <a:t>23/11/2016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68BD79-8BF0-4974-A77F-E707B0049D07}"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LLHVeork75I"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youtube.com/watch?v=hzKC3TCCxVw"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39752" y="404664"/>
            <a:ext cx="468052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sz="2400" b="1" dirty="0" smtClean="0"/>
              <a:t> </a:t>
            </a:r>
            <a:r>
              <a:rPr lang="en-US" sz="2400" b="1" dirty="0" smtClean="0"/>
              <a:t>TYPES OF </a:t>
            </a:r>
            <a:r>
              <a:rPr lang="en-US" sz="2400" b="1" dirty="0" smtClean="0"/>
              <a:t>BUSINESS STRUCTURES </a:t>
            </a:r>
            <a:r>
              <a:rPr lang="en-US" sz="2400" b="1" dirty="0" smtClean="0"/>
              <a:t> </a:t>
            </a:r>
            <a:endParaRPr lang="it-IT" sz="2400" b="1" dirty="0"/>
          </a:p>
        </p:txBody>
      </p:sp>
      <p:graphicFrame>
        <p:nvGraphicFramePr>
          <p:cNvPr id="6" name="Diagramma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canstock7848164.jpg"/>
          <p:cNvPicPr>
            <a:picLocks noChangeAspect="1"/>
          </p:cNvPicPr>
          <p:nvPr/>
        </p:nvPicPr>
        <p:blipFill>
          <a:blip r:embed="rId2" cstate="print"/>
          <a:stretch>
            <a:fillRect/>
          </a:stretch>
        </p:blipFill>
        <p:spPr>
          <a:xfrm>
            <a:off x="3203848" y="476672"/>
            <a:ext cx="1872208" cy="1771748"/>
          </a:xfrm>
          <a:prstGeom prst="rect">
            <a:avLst/>
          </a:prstGeom>
        </p:spPr>
      </p:pic>
      <p:sp>
        <p:nvSpPr>
          <p:cNvPr id="5" name="Segnaposto contenuto 4"/>
          <p:cNvSpPr>
            <a:spLocks noGrp="1"/>
          </p:cNvSpPr>
          <p:nvPr>
            <p:ph idx="1"/>
          </p:nvPr>
        </p:nvSpPr>
        <p:spPr>
          <a:xfrm>
            <a:off x="457200" y="2492896"/>
            <a:ext cx="8075240" cy="3633267"/>
          </a:xfrm>
        </p:spPr>
        <p:txBody>
          <a:bodyPr>
            <a:normAutofit fontScale="77500" lnSpcReduction="20000"/>
          </a:bodyPr>
          <a:lstStyle/>
          <a:p>
            <a:pPr algn="ctr">
              <a:buNone/>
            </a:pPr>
            <a:r>
              <a:rPr lang="en-US" b="1" dirty="0"/>
              <a:t>Sole trader </a:t>
            </a:r>
            <a:r>
              <a:rPr lang="en-US" dirty="0" smtClean="0"/>
              <a:t> </a:t>
            </a:r>
          </a:p>
          <a:p>
            <a:pPr>
              <a:buFont typeface="Wingdings" pitchFamily="2" charset="2"/>
              <a:buChar char="Ø"/>
            </a:pPr>
            <a:r>
              <a:rPr lang="en-US" dirty="0" smtClean="0"/>
              <a:t>It is the </a:t>
            </a:r>
            <a:r>
              <a:rPr lang="en-US" dirty="0"/>
              <a:t>oldest form of </a:t>
            </a:r>
            <a:r>
              <a:rPr lang="en-US" dirty="0" smtClean="0"/>
              <a:t>trading. </a:t>
            </a:r>
          </a:p>
          <a:p>
            <a:pPr>
              <a:buFont typeface="Wingdings" pitchFamily="2" charset="2"/>
              <a:buChar char="Ø"/>
            </a:pPr>
            <a:r>
              <a:rPr lang="en-US" dirty="0"/>
              <a:t>I</a:t>
            </a:r>
            <a:r>
              <a:rPr lang="en-US" dirty="0" smtClean="0"/>
              <a:t>t’s </a:t>
            </a:r>
            <a:r>
              <a:rPr lang="en-US" dirty="0"/>
              <a:t>also the simplest and the most common type of business</a:t>
            </a:r>
            <a:r>
              <a:rPr lang="en-US" b="1" dirty="0"/>
              <a:t> </a:t>
            </a:r>
            <a:r>
              <a:rPr lang="en-US" dirty="0"/>
              <a:t>you’ll find. </a:t>
            </a:r>
          </a:p>
          <a:p>
            <a:pPr>
              <a:buFont typeface="Wingdings" pitchFamily="2" charset="2"/>
              <a:buChar char="Ø"/>
            </a:pPr>
            <a:r>
              <a:rPr lang="en-US" dirty="0" smtClean="0"/>
              <a:t> The sole trader is the only one  </a:t>
            </a:r>
            <a:r>
              <a:rPr lang="en-US" dirty="0"/>
              <a:t>responsible for everything the business </a:t>
            </a:r>
            <a:r>
              <a:rPr lang="en-US" dirty="0" smtClean="0"/>
              <a:t>does </a:t>
            </a:r>
            <a:r>
              <a:rPr lang="en-US" dirty="0"/>
              <a:t>and </a:t>
            </a:r>
            <a:r>
              <a:rPr lang="en-US" dirty="0" smtClean="0"/>
              <a:t>is </a:t>
            </a:r>
            <a:r>
              <a:rPr lang="en-US" dirty="0"/>
              <a:t>often known as the proprietor. </a:t>
            </a:r>
            <a:endParaRPr lang="en-US" dirty="0" smtClean="0"/>
          </a:p>
          <a:p>
            <a:pPr>
              <a:buFont typeface="Wingdings" pitchFamily="2" charset="2"/>
              <a:buChar char="Ø"/>
            </a:pPr>
            <a:r>
              <a:rPr lang="en-US" dirty="0" smtClean="0"/>
              <a:t>This </a:t>
            </a:r>
            <a:r>
              <a:rPr lang="en-US" dirty="0"/>
              <a:t>is the usual form for small shops and businesses</a:t>
            </a:r>
            <a:r>
              <a:rPr lang="en-US" b="1" dirty="0"/>
              <a:t> </a:t>
            </a:r>
            <a:r>
              <a:rPr lang="en-US" dirty="0"/>
              <a:t>that provide services such as beauticians, hairdressers, photographers, gardeners and so on.</a:t>
            </a: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2564904"/>
            <a:ext cx="8229600" cy="3977283"/>
          </a:xfrm>
        </p:spPr>
        <p:txBody>
          <a:bodyPr/>
          <a:lstStyle/>
          <a:p>
            <a:pPr>
              <a:buNone/>
            </a:pPr>
            <a:r>
              <a:rPr lang="en-US" dirty="0"/>
              <a:t>When you start out in business, most often you use your own money to fund the venture. </a:t>
            </a:r>
            <a:endParaRPr lang="en-US" dirty="0" smtClean="0"/>
          </a:p>
          <a:p>
            <a:pPr>
              <a:buNone/>
            </a:pPr>
            <a:r>
              <a:rPr lang="en-US" dirty="0" smtClean="0"/>
              <a:t>However</a:t>
            </a:r>
            <a:r>
              <a:rPr lang="en-US" dirty="0"/>
              <a:t>, as you start to grow, you may need to find funding elsewhere. </a:t>
            </a:r>
          </a:p>
          <a:p>
            <a:pPr>
              <a:buNone/>
            </a:pPr>
            <a:r>
              <a:rPr lang="en-US" dirty="0" smtClean="0"/>
              <a:t>When </a:t>
            </a:r>
            <a:r>
              <a:rPr lang="en-US" dirty="0"/>
              <a:t>this happens you may want or need to enter into another kind of business model</a:t>
            </a:r>
            <a:endParaRPr lang="it-IT" dirty="0"/>
          </a:p>
        </p:txBody>
      </p:sp>
      <p:pic>
        <p:nvPicPr>
          <p:cNvPr id="4" name="Immagine 3" descr="funds.jpg"/>
          <p:cNvPicPr>
            <a:picLocks noChangeAspect="1"/>
          </p:cNvPicPr>
          <p:nvPr/>
        </p:nvPicPr>
        <p:blipFill>
          <a:blip r:embed="rId2" cstate="print"/>
          <a:stretch>
            <a:fillRect/>
          </a:stretch>
        </p:blipFill>
        <p:spPr>
          <a:xfrm>
            <a:off x="3275856" y="260648"/>
            <a:ext cx="2133600" cy="214312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Fusioni-e-scissioni-societa-di-persone-riviste-le-procedure-372x248.jpg"/>
          <p:cNvPicPr>
            <a:picLocks noGrp="1" noChangeAspect="1"/>
          </p:cNvPicPr>
          <p:nvPr>
            <p:ph idx="1"/>
          </p:nvPr>
        </p:nvPicPr>
        <p:blipFill>
          <a:blip r:embed="rId2" cstate="print"/>
          <a:stretch>
            <a:fillRect/>
          </a:stretch>
        </p:blipFill>
        <p:spPr>
          <a:xfrm>
            <a:off x="4355976" y="260648"/>
            <a:ext cx="3543300" cy="2362200"/>
          </a:xfrm>
        </p:spPr>
      </p:pic>
      <p:sp>
        <p:nvSpPr>
          <p:cNvPr id="11" name="Rettangolo 10"/>
          <p:cNvSpPr/>
          <p:nvPr/>
        </p:nvSpPr>
        <p:spPr>
          <a:xfrm>
            <a:off x="539552" y="2636913"/>
            <a:ext cx="8352928" cy="3600986"/>
          </a:xfrm>
          <a:prstGeom prst="rect">
            <a:avLst/>
          </a:prstGeom>
        </p:spPr>
        <p:txBody>
          <a:bodyPr wrap="square">
            <a:spAutoFit/>
          </a:bodyPr>
          <a:lstStyle/>
          <a:p>
            <a:pPr>
              <a:buFont typeface="Wingdings" pitchFamily="2" charset="2"/>
              <a:buChar char="Ø"/>
            </a:pPr>
            <a:r>
              <a:rPr lang="en-US" sz="2400" dirty="0" smtClean="0"/>
              <a:t>They </a:t>
            </a:r>
            <a:r>
              <a:rPr lang="en-US" sz="2400" dirty="0" smtClean="0"/>
              <a:t>are made up of two or more people and any profits, debts and decisions related to the business</a:t>
            </a:r>
            <a:r>
              <a:rPr lang="en-US" sz="2400" b="1" dirty="0" smtClean="0"/>
              <a:t> </a:t>
            </a:r>
            <a:r>
              <a:rPr lang="en-US" sz="2400" dirty="0" smtClean="0"/>
              <a:t>are a shared responsibility. </a:t>
            </a:r>
          </a:p>
          <a:p>
            <a:pPr>
              <a:buFont typeface="Wingdings" pitchFamily="2" charset="2"/>
              <a:buChar char="Ø"/>
            </a:pPr>
            <a:r>
              <a:rPr lang="en-US" sz="2400" dirty="0"/>
              <a:t> </a:t>
            </a:r>
            <a:r>
              <a:rPr lang="en-US" sz="2400" dirty="0" smtClean="0"/>
              <a:t>Various arrangements are possible: all partners might share liabilities and profits equally ( </a:t>
            </a:r>
            <a:r>
              <a:rPr lang="en-US" sz="2400" b="1" dirty="0" smtClean="0"/>
              <a:t>general partnership</a:t>
            </a:r>
            <a:r>
              <a:rPr lang="en-US" sz="2400" dirty="0" smtClean="0"/>
              <a:t>), or some partners may have limited liability ( </a:t>
            </a:r>
            <a:r>
              <a:rPr lang="en-US" sz="2400" b="1" dirty="0" smtClean="0"/>
              <a:t>limited partnership</a:t>
            </a:r>
            <a:r>
              <a:rPr lang="en-US" sz="2400" dirty="0" smtClean="0"/>
              <a:t>).</a:t>
            </a:r>
          </a:p>
          <a:p>
            <a:pPr>
              <a:buFont typeface="Wingdings" pitchFamily="2" charset="2"/>
              <a:buChar char="Ø"/>
            </a:pPr>
            <a:r>
              <a:rPr lang="en-US" sz="2400" dirty="0" smtClean="0"/>
              <a:t>These are common for enterprises that offer services such as accountants, dentists, doctors, solicitors and so on ( </a:t>
            </a:r>
            <a:r>
              <a:rPr lang="en-US" sz="2400" b="1" dirty="0" smtClean="0"/>
              <a:t>limited liability partnership</a:t>
            </a:r>
            <a:r>
              <a:rPr lang="en-US" sz="2400" dirty="0" smtClean="0"/>
              <a:t>).</a:t>
            </a:r>
          </a:p>
          <a:p>
            <a:pPr algn="ctr"/>
            <a:r>
              <a:rPr lang="it-IT" dirty="0" err="1" smtClean="0">
                <a:hlinkClick r:id="rId3"/>
              </a:rPr>
              <a:t>What</a:t>
            </a:r>
            <a:r>
              <a:rPr lang="it-IT" dirty="0" smtClean="0">
                <a:hlinkClick r:id="rId3"/>
              </a:rPr>
              <a:t> </a:t>
            </a:r>
            <a:r>
              <a:rPr lang="it-IT" dirty="0" err="1" smtClean="0">
                <a:hlinkClick r:id="rId3"/>
              </a:rPr>
              <a:t>is</a:t>
            </a:r>
            <a:r>
              <a:rPr lang="it-IT" dirty="0" smtClean="0">
                <a:hlinkClick r:id="rId3"/>
              </a:rPr>
              <a:t> a partnership?</a:t>
            </a:r>
            <a:endParaRPr lang="it-IT" dirty="0" smtClean="0"/>
          </a:p>
          <a:p>
            <a:endParaRPr lang="it-IT" dirty="0"/>
          </a:p>
        </p:txBody>
      </p:sp>
      <p:sp>
        <p:nvSpPr>
          <p:cNvPr id="6" name="Rettangolo 5"/>
          <p:cNvSpPr/>
          <p:nvPr/>
        </p:nvSpPr>
        <p:spPr>
          <a:xfrm>
            <a:off x="1403648" y="1484784"/>
            <a:ext cx="2160240" cy="584775"/>
          </a:xfrm>
          <a:prstGeom prst="rect">
            <a:avLst/>
          </a:prstGeom>
        </p:spPr>
        <p:txBody>
          <a:bodyPr wrap="square">
            <a:spAutoFit/>
          </a:bodyPr>
          <a:lstStyle/>
          <a:p>
            <a:pPr algn="ctr"/>
            <a:r>
              <a:rPr lang="en-US" sz="3200" b="1" dirty="0" smtClean="0"/>
              <a:t>Partnership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0000" lnSpcReduction="20000"/>
          </a:bodyPr>
          <a:lstStyle/>
          <a:p>
            <a:pPr algn="ctr">
              <a:buNone/>
            </a:pPr>
            <a:r>
              <a:rPr lang="en-US" b="1" dirty="0"/>
              <a:t>Company </a:t>
            </a:r>
            <a:r>
              <a:rPr lang="en-US" dirty="0"/>
              <a:t> </a:t>
            </a:r>
          </a:p>
          <a:p>
            <a:pPr>
              <a:buFont typeface="Wingdings" pitchFamily="2" charset="2"/>
              <a:buChar char="Ø"/>
            </a:pPr>
            <a:r>
              <a:rPr lang="en-US" dirty="0" smtClean="0"/>
              <a:t>the </a:t>
            </a:r>
            <a:r>
              <a:rPr lang="en-US" dirty="0"/>
              <a:t>correct name for this is a </a:t>
            </a:r>
            <a:r>
              <a:rPr lang="en-US" b="1" dirty="0"/>
              <a:t>joint stock company </a:t>
            </a:r>
            <a:r>
              <a:rPr lang="en-US" dirty="0"/>
              <a:t>and it’s made up of a number of people who put their money together to form a ‘joint stock’ of capital. </a:t>
            </a:r>
            <a:endParaRPr lang="en-US" dirty="0" smtClean="0"/>
          </a:p>
          <a:p>
            <a:pPr>
              <a:buFont typeface="Wingdings" pitchFamily="2" charset="2"/>
              <a:buChar char="Ø"/>
            </a:pPr>
            <a:r>
              <a:rPr lang="en-US" dirty="0" smtClean="0"/>
              <a:t>These </a:t>
            </a:r>
            <a:r>
              <a:rPr lang="en-US" dirty="0"/>
              <a:t>people are more commonly known as shareholders and, as the name suggests, they each own a share of the business</a:t>
            </a:r>
            <a:r>
              <a:rPr lang="en-US" b="1" dirty="0"/>
              <a:t> </a:t>
            </a:r>
            <a:r>
              <a:rPr lang="en-US" dirty="0"/>
              <a:t>and each expect a share of the profits too.</a:t>
            </a:r>
            <a:endParaRPr lang="it-IT" dirty="0"/>
          </a:p>
          <a:p>
            <a:pPr>
              <a:buFont typeface="Wingdings" pitchFamily="2" charset="2"/>
              <a:buChar char="Ø"/>
            </a:pPr>
            <a:r>
              <a:rPr lang="en-US" dirty="0"/>
              <a:t>Each shareholder puts money into the company and receives a portion of the company – shares – equivalent to what they put in</a:t>
            </a:r>
            <a:r>
              <a:rPr lang="en-US" dirty="0" smtClean="0"/>
              <a:t>.</a:t>
            </a:r>
          </a:p>
          <a:p>
            <a:pPr>
              <a:buFont typeface="Wingdings" pitchFamily="2" charset="2"/>
              <a:buChar char="Ø"/>
            </a:pPr>
            <a:r>
              <a:rPr lang="en-US" dirty="0" smtClean="0"/>
              <a:t>In the United States, shareholders of joint stock companies have unlimited liability for company debts, but in the United Kingdom, shareholder liability is limited to the nominal value of shares held by each shareholder</a:t>
            </a:r>
          </a:p>
          <a:p>
            <a:pPr>
              <a:buFont typeface="Wingdings" pitchFamily="2" charset="2"/>
              <a:buChar char="Ø"/>
            </a:pPr>
            <a:endParaRPr lang="it-IT" dirty="0"/>
          </a:p>
        </p:txBody>
      </p:sp>
      <p:sp>
        <p:nvSpPr>
          <p:cNvPr id="6" name="Segnaposto testo 5"/>
          <p:cNvSpPr>
            <a:spLocks noGrp="1"/>
          </p:cNvSpPr>
          <p:nvPr>
            <p:ph type="body" sz="half" idx="2"/>
          </p:nvPr>
        </p:nvSpPr>
        <p:spPr>
          <a:xfrm>
            <a:off x="457200" y="2852936"/>
            <a:ext cx="3008313" cy="3744416"/>
          </a:xfrm>
        </p:spPr>
        <p:txBody>
          <a:bodyPr>
            <a:noAutofit/>
          </a:bodyPr>
          <a:lstStyle/>
          <a:p>
            <a:r>
              <a:rPr lang="en-US" sz="1800" dirty="0"/>
              <a:t>Despite each shareholder owning a piece of the company, in law it is seen as a legal entity – the same as an individual – that is entirely separate from the </a:t>
            </a:r>
            <a:r>
              <a:rPr lang="en-US" sz="1800" dirty="0" smtClean="0"/>
              <a:t>shareholders. </a:t>
            </a:r>
          </a:p>
          <a:p>
            <a:r>
              <a:rPr lang="en-US" sz="1800" dirty="0" smtClean="0"/>
              <a:t>It </a:t>
            </a:r>
            <a:r>
              <a:rPr lang="en-US" sz="1800" dirty="0"/>
              <a:t>can be sued, make a profit or loss, be held responsible for its employees’ actions and go into liquidation – the term used for companies that go bankrupt.</a:t>
            </a:r>
            <a:endParaRPr lang="it-IT" sz="1800" dirty="0"/>
          </a:p>
          <a:p>
            <a:endParaRPr lang="it-IT" sz="1600" dirty="0"/>
          </a:p>
        </p:txBody>
      </p:sp>
      <p:pic>
        <p:nvPicPr>
          <p:cNvPr id="4" name="Immagine 3" descr="16057888_300x300.png"/>
          <p:cNvPicPr>
            <a:picLocks noChangeAspect="1"/>
          </p:cNvPicPr>
          <p:nvPr/>
        </p:nvPicPr>
        <p:blipFill>
          <a:blip r:embed="rId2" cstate="print"/>
          <a:stretch>
            <a:fillRect/>
          </a:stretch>
        </p:blipFill>
        <p:spPr>
          <a:xfrm>
            <a:off x="-396552" y="188640"/>
            <a:ext cx="2952328" cy="28575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268760"/>
            <a:ext cx="8075240" cy="5184576"/>
          </a:xfrm>
        </p:spPr>
        <p:txBody>
          <a:bodyPr>
            <a:noAutofit/>
          </a:bodyPr>
          <a:lstStyle/>
          <a:p>
            <a:pPr>
              <a:buNone/>
            </a:pPr>
            <a:endParaRPr lang="en-US" sz="800" b="1" dirty="0"/>
          </a:p>
          <a:p>
            <a:pPr>
              <a:buFont typeface="Wingdings" pitchFamily="2" charset="2"/>
              <a:buChar char="q"/>
            </a:pPr>
            <a:r>
              <a:rPr lang="en-US" sz="2400" b="1" dirty="0" smtClean="0"/>
              <a:t> </a:t>
            </a:r>
            <a:r>
              <a:rPr lang="en-US" sz="2000" b="1" dirty="0" smtClean="0"/>
              <a:t>Private </a:t>
            </a:r>
            <a:r>
              <a:rPr lang="en-US" sz="2000" b="1" dirty="0"/>
              <a:t>Limited Companies</a:t>
            </a:r>
            <a:r>
              <a:rPr lang="en-US" sz="2000" dirty="0"/>
              <a:t/>
            </a:r>
            <a:br>
              <a:rPr lang="en-US" sz="2000" dirty="0"/>
            </a:br>
            <a:r>
              <a:rPr lang="en-US" sz="2000" dirty="0"/>
              <a:t>Most small businesses are private limited companies with the shares only available privately, for example, to family members. The shares are not available to buy publically so they cannot be traded on the stock market</a:t>
            </a:r>
            <a:r>
              <a:rPr lang="en-US" sz="2000" dirty="0" smtClean="0"/>
              <a:t>.</a:t>
            </a:r>
            <a:endParaRPr lang="it-IT" sz="2000" dirty="0"/>
          </a:p>
          <a:p>
            <a:pPr>
              <a:buFont typeface="Wingdings" pitchFamily="2" charset="2"/>
              <a:buChar char="q"/>
            </a:pPr>
            <a:r>
              <a:rPr lang="en-US" sz="2000" b="1" dirty="0" smtClean="0"/>
              <a:t>Public </a:t>
            </a:r>
            <a:r>
              <a:rPr lang="en-US" sz="2000" b="1" dirty="0"/>
              <a:t>Limited Companies </a:t>
            </a:r>
            <a:r>
              <a:rPr lang="en-US" sz="2000" dirty="0"/>
              <a:t/>
            </a:r>
            <a:br>
              <a:rPr lang="en-US" sz="2000" dirty="0"/>
            </a:br>
            <a:r>
              <a:rPr lang="en-US" sz="2000" dirty="0"/>
              <a:t>Being a Public Limited Company (PLC) is much more complex and is usually reserved for larger companies. </a:t>
            </a:r>
          </a:p>
          <a:p>
            <a:pPr>
              <a:buNone/>
            </a:pPr>
            <a:r>
              <a:rPr lang="en-US" sz="2000" dirty="0" smtClean="0"/>
              <a:t>      </a:t>
            </a:r>
            <a:r>
              <a:rPr lang="en-US" sz="2000" dirty="0"/>
              <a:t>PLCs can sell their shares on the stock market so anyone can buy them. </a:t>
            </a:r>
          </a:p>
          <a:p>
            <a:pPr>
              <a:buNone/>
            </a:pPr>
            <a:r>
              <a:rPr lang="en-US" sz="2000" dirty="0" smtClean="0"/>
              <a:t>      Using this method it </a:t>
            </a:r>
            <a:r>
              <a:rPr lang="en-US" sz="2000" dirty="0"/>
              <a:t>is easier to raise </a:t>
            </a:r>
            <a:r>
              <a:rPr lang="en-US" sz="2000" dirty="0" smtClean="0"/>
              <a:t>money, but it </a:t>
            </a:r>
            <a:r>
              <a:rPr lang="en-US" sz="2000" dirty="0"/>
              <a:t>also means that the company accounts are in the public domain. </a:t>
            </a:r>
            <a:endParaRPr lang="en-US" sz="2000" dirty="0" smtClean="0"/>
          </a:p>
          <a:p>
            <a:pPr>
              <a:buNone/>
            </a:pPr>
            <a:r>
              <a:rPr lang="en-US" sz="2000" dirty="0"/>
              <a:t> </a:t>
            </a:r>
            <a:r>
              <a:rPr lang="en-US" sz="2000" dirty="0" smtClean="0"/>
              <a:t>     The </a:t>
            </a:r>
            <a:r>
              <a:rPr lang="en-US" sz="2000" dirty="0"/>
              <a:t>company must also be audited and make certain information available to </a:t>
            </a:r>
            <a:r>
              <a:rPr lang="en-US" sz="2000" dirty="0" smtClean="0"/>
              <a:t>the public. </a:t>
            </a:r>
            <a:endParaRPr lang="en-US" sz="2000" dirty="0"/>
          </a:p>
          <a:p>
            <a:pPr>
              <a:buNone/>
            </a:pPr>
            <a:r>
              <a:rPr lang="en-US" sz="2000" dirty="0" smtClean="0"/>
              <a:t>      </a:t>
            </a:r>
            <a:r>
              <a:rPr lang="en-US" sz="2000" dirty="0"/>
              <a:t>PLCs can be bought out by other shareholders</a:t>
            </a:r>
            <a:r>
              <a:rPr lang="en-US" sz="2000" dirty="0" smtClean="0"/>
              <a:t>.</a:t>
            </a:r>
          </a:p>
          <a:p>
            <a:pPr algn="ctr">
              <a:buNone/>
            </a:pPr>
            <a:r>
              <a:rPr lang="it-IT" sz="2000" b="1" u="sng" dirty="0" smtClean="0">
                <a:hlinkClick r:id="rId2"/>
              </a:rPr>
              <a:t>PLC</a:t>
            </a:r>
            <a:endParaRPr lang="it-IT" sz="2000" b="1" u="sng" dirty="0"/>
          </a:p>
          <a:p>
            <a:pPr>
              <a:buNone/>
            </a:pPr>
            <a:r>
              <a:rPr lang="en-US" sz="1200" dirty="0"/>
              <a:t/>
            </a:r>
            <a:br>
              <a:rPr lang="en-US" sz="1200" dirty="0"/>
            </a:br>
            <a:endParaRPr lang="it-IT" sz="1200" dirty="0"/>
          </a:p>
        </p:txBody>
      </p:sp>
      <p:pic>
        <p:nvPicPr>
          <p:cNvPr id="4" name="Immagine 3" descr="public.jpg"/>
          <p:cNvPicPr>
            <a:picLocks noChangeAspect="1"/>
          </p:cNvPicPr>
          <p:nvPr/>
        </p:nvPicPr>
        <p:blipFill>
          <a:blip r:embed="rId3" cstate="print"/>
          <a:stretch>
            <a:fillRect/>
          </a:stretch>
        </p:blipFill>
        <p:spPr>
          <a:xfrm>
            <a:off x="5364088" y="260648"/>
            <a:ext cx="3181350" cy="14382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76672"/>
            <a:ext cx="8291264" cy="778098"/>
          </a:xfrm>
        </p:spPr>
        <p:txBody>
          <a:bodyPr>
            <a:normAutofit fontScale="90000"/>
          </a:bodyPr>
          <a:lstStyle/>
          <a:p>
            <a:r>
              <a:rPr lang="it-IT" b="1" dirty="0" smtClean="0">
                <a:solidFill>
                  <a:schemeClr val="tx2">
                    <a:lumMod val="60000"/>
                    <a:lumOff val="40000"/>
                  </a:schemeClr>
                </a:solidFill>
              </a:rPr>
              <a:t>Key </a:t>
            </a:r>
            <a:r>
              <a:rPr lang="en-US" b="1" dirty="0" smtClean="0">
                <a:solidFill>
                  <a:schemeClr val="tx2">
                    <a:lumMod val="60000"/>
                    <a:lumOff val="40000"/>
                  </a:schemeClr>
                </a:solidFill>
              </a:rPr>
              <a:t>aspects</a:t>
            </a:r>
            <a:r>
              <a:rPr lang="it-IT" b="1" dirty="0" smtClean="0"/>
              <a:t/>
            </a:r>
            <a:br>
              <a:rPr lang="it-IT" b="1" dirty="0" smtClean="0"/>
            </a:br>
            <a:endParaRPr lang="it-IT" dirty="0"/>
          </a:p>
        </p:txBody>
      </p:sp>
      <p:graphicFrame>
        <p:nvGraphicFramePr>
          <p:cNvPr id="4" name="Segnaposto contenuto 3"/>
          <p:cNvGraphicFramePr>
            <a:graphicFrameLocks noGrp="1"/>
          </p:cNvGraphicFramePr>
          <p:nvPr>
            <p:ph idx="1"/>
          </p:nvPr>
        </p:nvGraphicFramePr>
        <p:xfrm>
          <a:off x="467544" y="1124744"/>
          <a:ext cx="8229600" cy="4881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it-IT" dirty="0" smtClean="0"/>
                        <a:t>SOLE</a:t>
                      </a:r>
                      <a:r>
                        <a:rPr lang="it-IT" baseline="0" dirty="0" smtClean="0"/>
                        <a:t> TRADER</a:t>
                      </a:r>
                      <a:endParaRPr lang="it-IT" dirty="0"/>
                    </a:p>
                  </a:txBody>
                  <a:tcPr/>
                </a:tc>
                <a:tc>
                  <a:txBody>
                    <a:bodyPr/>
                    <a:lstStyle/>
                    <a:p>
                      <a:r>
                        <a:rPr lang="it-IT" dirty="0" smtClean="0"/>
                        <a:t>PARTNERSHIP</a:t>
                      </a:r>
                      <a:endParaRPr lang="it-IT" dirty="0"/>
                    </a:p>
                  </a:txBody>
                  <a:tcPr/>
                </a:tc>
                <a:tc>
                  <a:txBody>
                    <a:bodyPr/>
                    <a:lstStyle/>
                    <a:p>
                      <a:r>
                        <a:rPr lang="it-IT" dirty="0" smtClean="0"/>
                        <a:t>COMPANY</a:t>
                      </a:r>
                      <a:endParaRPr lang="it-IT" dirty="0"/>
                    </a:p>
                  </a:txBody>
                  <a:tcPr/>
                </a:tc>
              </a:tr>
              <a:tr h="370840">
                <a:tc>
                  <a:txBody>
                    <a:bodyPr/>
                    <a:lstStyle/>
                    <a:p>
                      <a:pPr>
                        <a:lnSpc>
                          <a:spcPct val="100000"/>
                        </a:lnSpc>
                        <a:spcBef>
                          <a:spcPts val="0"/>
                        </a:spcBef>
                        <a:spcAft>
                          <a:spcPts val="600"/>
                        </a:spcAft>
                      </a:pPr>
                      <a:r>
                        <a:rPr lang="en-US" sz="1800" b="0" i="0" kern="1200" dirty="0" smtClean="0">
                          <a:solidFill>
                            <a:schemeClr val="dk1"/>
                          </a:solidFill>
                          <a:latin typeface="+mn-lt"/>
                          <a:ea typeface="+mn-ea"/>
                          <a:cs typeface="+mn-cs"/>
                        </a:rPr>
                        <a:t>Is simple to set up and operate.</a:t>
                      </a:r>
                    </a:p>
                    <a:p>
                      <a:pPr>
                        <a:lnSpc>
                          <a:spcPct val="100000"/>
                        </a:lnSpc>
                        <a:spcBef>
                          <a:spcPts val="0"/>
                        </a:spcBef>
                        <a:spcAft>
                          <a:spcPts val="600"/>
                        </a:spcAft>
                      </a:pPr>
                      <a:r>
                        <a:rPr lang="en-US" sz="1800" b="0" i="0" kern="1200" dirty="0" smtClean="0">
                          <a:solidFill>
                            <a:schemeClr val="dk1"/>
                          </a:solidFill>
                          <a:latin typeface="+mn-lt"/>
                          <a:ea typeface="+mn-ea"/>
                          <a:cs typeface="+mn-cs"/>
                        </a:rPr>
                        <a:t>Gives you full control of your assets and business decisions.</a:t>
                      </a:r>
                    </a:p>
                    <a:p>
                      <a:pPr>
                        <a:lnSpc>
                          <a:spcPct val="100000"/>
                        </a:lnSpc>
                        <a:spcBef>
                          <a:spcPts val="0"/>
                        </a:spcBef>
                        <a:spcAft>
                          <a:spcPts val="600"/>
                        </a:spcAft>
                      </a:pPr>
                      <a:r>
                        <a:rPr lang="en-US" sz="1800" b="0" i="0" kern="1200" dirty="0" smtClean="0">
                          <a:solidFill>
                            <a:schemeClr val="dk1"/>
                          </a:solidFill>
                          <a:latin typeface="+mn-lt"/>
                          <a:ea typeface="+mn-ea"/>
                          <a:cs typeface="+mn-cs"/>
                        </a:rPr>
                        <a:t>Requires fewer reporting requirements and is generally a low-cost structure.</a:t>
                      </a:r>
                    </a:p>
                    <a:p>
                      <a:pPr marL="0" marR="0" indent="0" algn="l" defTabSz="914400" rtl="0" eaLnBrk="1" fontAlgn="auto" latinLnBrk="0" hangingPunct="1">
                        <a:lnSpc>
                          <a:spcPct val="100000"/>
                        </a:lnSpc>
                        <a:spcBef>
                          <a:spcPts val="0"/>
                        </a:spcBef>
                        <a:spcAft>
                          <a:spcPts val="600"/>
                        </a:spcAft>
                        <a:buClrTx/>
                        <a:buSzTx/>
                        <a:buFontTx/>
                        <a:buNone/>
                        <a:tabLst/>
                        <a:defRPr/>
                      </a:pPr>
                      <a:r>
                        <a:rPr lang="en-US" sz="1800" b="0" i="0" kern="1200" dirty="0" smtClean="0">
                          <a:solidFill>
                            <a:schemeClr val="dk1"/>
                          </a:solidFill>
                          <a:latin typeface="+mn-lt"/>
                          <a:ea typeface="+mn-ea"/>
                          <a:cs typeface="+mn-cs"/>
                        </a:rPr>
                        <a:t>Has unlimited liability - all your personal assets are at risk if things go wrong. Your assets can be seized to recover a debt.</a:t>
                      </a:r>
                    </a:p>
                    <a:p>
                      <a:endParaRPr lang="it-I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It's relatively easy and inexpensive to set 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0" i="0" kern="1200" dirty="0" smtClean="0">
                        <a:solidFill>
                          <a:schemeClr val="dk1"/>
                        </a:solidFill>
                        <a:latin typeface="+mn-lt"/>
                        <a:ea typeface="+mn-ea"/>
                        <a:cs typeface="+mn-cs"/>
                      </a:endParaRPr>
                    </a:p>
                    <a:p>
                      <a:r>
                        <a:rPr lang="en-US" sz="1800" b="0" i="0" kern="1200" dirty="0" smtClean="0">
                          <a:solidFill>
                            <a:schemeClr val="dk1"/>
                          </a:solidFill>
                          <a:latin typeface="+mn-lt"/>
                          <a:ea typeface="+mn-ea"/>
                          <a:cs typeface="+mn-cs"/>
                        </a:rPr>
                        <a:t>It's not a separate entity - like a </a:t>
                      </a:r>
                      <a:r>
                        <a:rPr lang="en-US" sz="1800" b="0" i="0" u="none" kern="1200" dirty="0" smtClean="0">
                          <a:solidFill>
                            <a:schemeClr val="dk1"/>
                          </a:solidFill>
                          <a:latin typeface="+mn-lt"/>
                          <a:ea typeface="+mn-ea"/>
                          <a:cs typeface="+mn-cs"/>
                        </a:rPr>
                        <a:t>sole trader,</a:t>
                      </a:r>
                      <a:r>
                        <a:rPr lang="en-US" sz="1800" b="0" i="0" kern="1200" dirty="0" smtClean="0">
                          <a:solidFill>
                            <a:schemeClr val="dk1"/>
                          </a:solidFill>
                          <a:latin typeface="+mn-lt"/>
                          <a:ea typeface="+mn-ea"/>
                          <a:cs typeface="+mn-cs"/>
                        </a:rPr>
                        <a:t> you and your business partners are personally liable for the debts of the business.</a:t>
                      </a:r>
                    </a:p>
                    <a:p>
                      <a:endParaRPr lang="en-US" sz="1800" b="0" i="0"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latin typeface="+mn-lt"/>
                          <a:ea typeface="+mn-ea"/>
                          <a:cs typeface="+mn-cs"/>
                        </a:rPr>
                        <a:t>You have shared control and management of the business with your partners.</a:t>
                      </a:r>
                    </a:p>
                    <a:p>
                      <a:endParaRPr lang="it-IT" dirty="0"/>
                    </a:p>
                  </a:txBody>
                  <a:tcPr/>
                </a:tc>
                <a:tc>
                  <a:txBody>
                    <a:bodyPr/>
                    <a:lstStyle/>
                    <a:p>
                      <a:r>
                        <a:rPr lang="en-US" sz="1800" b="0" i="0" kern="1200" dirty="0" smtClean="0">
                          <a:solidFill>
                            <a:schemeClr val="dk1"/>
                          </a:solidFill>
                          <a:latin typeface="+mn-lt"/>
                          <a:ea typeface="+mn-ea"/>
                          <a:cs typeface="+mn-cs"/>
                        </a:rPr>
                        <a:t>Is a separate legal entity.</a:t>
                      </a:r>
                    </a:p>
                    <a:p>
                      <a:endParaRPr lang="en-US" sz="1800" b="0" i="0" kern="1200" dirty="0" smtClean="0">
                        <a:solidFill>
                          <a:schemeClr val="dk1"/>
                        </a:solidFill>
                        <a:latin typeface="+mn-lt"/>
                        <a:ea typeface="+mn-ea"/>
                        <a:cs typeface="+mn-cs"/>
                      </a:endParaRPr>
                    </a:p>
                    <a:p>
                      <a:r>
                        <a:rPr lang="en-US" sz="1800" b="0" i="0" kern="1200" dirty="0" smtClean="0">
                          <a:solidFill>
                            <a:schemeClr val="dk1"/>
                          </a:solidFill>
                          <a:latin typeface="+mn-lt"/>
                          <a:ea typeface="+mn-ea"/>
                          <a:cs typeface="+mn-cs"/>
                        </a:rPr>
                        <a:t>Has limited liability compared to other structures.</a:t>
                      </a:r>
                    </a:p>
                    <a:p>
                      <a:endParaRPr lang="en-US" sz="1800" b="0" i="0" kern="1200" dirty="0" smtClean="0">
                        <a:solidFill>
                          <a:schemeClr val="dk1"/>
                        </a:solidFill>
                        <a:latin typeface="+mn-lt"/>
                        <a:ea typeface="+mn-ea"/>
                        <a:cs typeface="+mn-cs"/>
                      </a:endParaRPr>
                    </a:p>
                    <a:p>
                      <a:r>
                        <a:rPr lang="en-US" sz="1800" b="0" i="0" kern="1200" dirty="0" smtClean="0">
                          <a:solidFill>
                            <a:schemeClr val="dk1"/>
                          </a:solidFill>
                          <a:latin typeface="+mn-lt"/>
                          <a:ea typeface="+mn-ea"/>
                          <a:cs typeface="+mn-cs"/>
                        </a:rPr>
                        <a:t>Is a more complex business structure to start and run.</a:t>
                      </a:r>
                    </a:p>
                    <a:p>
                      <a:endParaRPr lang="en-US" sz="1800" b="0" i="0" kern="1200" dirty="0" smtClean="0">
                        <a:solidFill>
                          <a:schemeClr val="dk1"/>
                        </a:solidFill>
                        <a:latin typeface="+mn-lt"/>
                        <a:ea typeface="+mn-ea"/>
                        <a:cs typeface="+mn-cs"/>
                      </a:endParaRPr>
                    </a:p>
                    <a:p>
                      <a:r>
                        <a:rPr lang="en-US" sz="1800" b="0" i="0" kern="1200" dirty="0" smtClean="0">
                          <a:solidFill>
                            <a:schemeClr val="dk1"/>
                          </a:solidFill>
                          <a:latin typeface="+mn-lt"/>
                          <a:ea typeface="+mn-ea"/>
                          <a:cs typeface="+mn-cs"/>
                        </a:rPr>
                        <a:t>Involves higher set up and running costs than other structures.</a:t>
                      </a:r>
                    </a:p>
                    <a:p>
                      <a:endParaRPr lang="it-IT"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168</Words>
  <Application>Microsoft Office PowerPoint</Application>
  <PresentationFormat>Presentazione su schermo (4:3)</PresentationFormat>
  <Paragraphs>53</Paragraphs>
  <Slides>7</Slides>
  <Notes>0</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Tema di Office</vt:lpstr>
      <vt:lpstr>Diapositiva 1</vt:lpstr>
      <vt:lpstr>Diapositiva 2</vt:lpstr>
      <vt:lpstr>Diapositiva 3</vt:lpstr>
      <vt:lpstr>Diapositiva 4</vt:lpstr>
      <vt:lpstr>Diapositiva 5</vt:lpstr>
      <vt:lpstr>Diapositiva 6</vt:lpstr>
      <vt:lpstr>Key aspects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Paola</dc:creator>
  <cp:lastModifiedBy>Paola</cp:lastModifiedBy>
  <cp:revision>3</cp:revision>
  <dcterms:created xsi:type="dcterms:W3CDTF">2016-11-23T13:45:02Z</dcterms:created>
  <dcterms:modified xsi:type="dcterms:W3CDTF">2016-11-23T20:10:54Z</dcterms:modified>
</cp:coreProperties>
</file>